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8" r:id="rId1"/>
    <p:sldMasterId id="2147483700" r:id="rId2"/>
  </p:sldMasterIdLst>
  <p:notesMasterIdLst>
    <p:notesMasterId r:id="rId13"/>
  </p:notesMasterIdLst>
  <p:handoutMasterIdLst>
    <p:handoutMasterId r:id="rId14"/>
  </p:handoutMasterIdLst>
  <p:sldIdLst>
    <p:sldId id="317" r:id="rId3"/>
    <p:sldId id="626" r:id="rId4"/>
    <p:sldId id="628" r:id="rId5"/>
    <p:sldId id="289" r:id="rId6"/>
    <p:sldId id="319" r:id="rId7"/>
    <p:sldId id="273" r:id="rId8"/>
    <p:sldId id="321" r:id="rId9"/>
    <p:sldId id="624" r:id="rId10"/>
    <p:sldId id="627" r:id="rId11"/>
    <p:sldId id="336" r:id="rId12"/>
  </p:sldIdLst>
  <p:sldSz cx="12192000" cy="6858000"/>
  <p:notesSz cx="9144000" cy="6858000"/>
  <p:embeddedFontLst>
    <p:embeddedFont>
      <p:font typeface="Montserrat SemiBold" panose="00000700000000000000" pitchFamily="2" charset="0"/>
      <p:regular r:id="rId15"/>
      <p:bold r:id="rId16"/>
      <p:italic r:id="rId17"/>
      <p:boldItalic r:id="rId18"/>
    </p:embeddedFont>
    <p:embeddedFont>
      <p:font typeface="Montserrat Medium" panose="00000600000000000000" pitchFamily="2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Montserrat Light" panose="00000400000000000000" pitchFamily="2" charset="0"/>
      <p:regular r:id="rId25"/>
      <p:italic r:id="rId26"/>
    </p:embeddedFont>
  </p:embeddedFontLst>
  <p:defaultTextStyle>
    <a:defPPr>
      <a:defRPr lang="en-US"/>
    </a:defPPr>
    <a:lvl1pPr marL="0" algn="l" defTabSz="4571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3" algn="l" defTabSz="4571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47" algn="l" defTabSz="4571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0" algn="l" defTabSz="4571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94" algn="l" defTabSz="4571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66" algn="l" defTabSz="4571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1" algn="l" defTabSz="4571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14" algn="l" defTabSz="4571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88" algn="l" defTabSz="4571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ster Slides" id="{1165592B-D1AE-EE48-AEB4-F19515D86DC8}">
          <p14:sldIdLst>
            <p14:sldId id="317"/>
            <p14:sldId id="626"/>
            <p14:sldId id="628"/>
            <p14:sldId id="289"/>
            <p14:sldId id="319"/>
            <p14:sldId id="273"/>
            <p14:sldId id="321"/>
            <p14:sldId id="624"/>
            <p14:sldId id="627"/>
            <p14:sldId id="33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842" userDrawn="1">
          <p15:clr>
            <a:srgbClr val="A4A3A4"/>
          </p15:clr>
        </p15:guide>
        <p15:guide id="2" orient="horz" pos="3294" userDrawn="1">
          <p15:clr>
            <a:srgbClr val="A4A3A4"/>
          </p15:clr>
        </p15:guide>
        <p15:guide id="3" orient="horz" pos="2228" userDrawn="1">
          <p15:clr>
            <a:srgbClr val="A4A3A4"/>
          </p15:clr>
        </p15:guide>
        <p15:guide id="4" orient="horz" pos="2614" userDrawn="1">
          <p15:clr>
            <a:srgbClr val="A4A3A4"/>
          </p15:clr>
        </p15:guide>
        <p15:guide id="5" pos="3812" userDrawn="1">
          <p15:clr>
            <a:srgbClr val="A4A3A4"/>
          </p15:clr>
        </p15:guide>
        <p15:guide id="6" orient="horz" pos="1570" userDrawn="1">
          <p15:clr>
            <a:srgbClr val="A4A3A4"/>
          </p15:clr>
        </p15:guide>
        <p15:guide id="7" orient="horz" pos="1616" userDrawn="1">
          <p15:clr>
            <a:srgbClr val="A4A3A4"/>
          </p15:clr>
        </p15:guide>
        <p15:guide id="8" pos="1300" userDrawn="1">
          <p15:clr>
            <a:srgbClr val="A4A3A4"/>
          </p15:clr>
        </p15:guide>
        <p15:guide id="9" pos="3407" userDrawn="1">
          <p15:clr>
            <a:srgbClr val="A4A3A4"/>
          </p15:clr>
        </p15:guide>
        <p15:guide id="10" pos="23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5BA6"/>
    <a:srgbClr val="041D42"/>
    <a:srgbClr val="041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86122" autoAdjust="0"/>
  </p:normalViewPr>
  <p:slideViewPr>
    <p:cSldViewPr snapToGrid="0" showGuides="1">
      <p:cViewPr varScale="1">
        <p:scale>
          <a:sx n="99" d="100"/>
          <a:sy n="99" d="100"/>
        </p:scale>
        <p:origin x="744" y="84"/>
      </p:cViewPr>
      <p:guideLst>
        <p:guide orient="horz" pos="1842"/>
        <p:guide orient="horz" pos="3294"/>
        <p:guide orient="horz" pos="2228"/>
        <p:guide orient="horz" pos="2614"/>
        <p:guide pos="3812"/>
        <p:guide orient="horz" pos="1570"/>
        <p:guide orient="horz" pos="1616"/>
        <p:guide pos="1300"/>
        <p:guide pos="3407"/>
        <p:guide pos="236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1" d="100"/>
          <a:sy n="111" d="100"/>
        </p:scale>
        <p:origin x="24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2"/>
                </a:solidFill>
                <a:latin typeface="Montserrat Light" pitchFamily="2" charset="77"/>
                <a:ea typeface="+mn-ea"/>
                <a:cs typeface="+mn-cs"/>
              </a:defRPr>
            </a:pPr>
            <a:r>
              <a:rPr lang="en-AU" b="0" dirty="0">
                <a:latin typeface="+mn-lt"/>
              </a:rPr>
              <a:t>Chart Title</a:t>
            </a:r>
          </a:p>
        </c:rich>
      </c:tx>
      <c:layout>
        <c:manualLayout>
          <c:xMode val="edge"/>
          <c:yMode val="edge"/>
          <c:x val="5.0067121985634906E-2"/>
          <c:y val="1.33246349090762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2"/>
              </a:solidFill>
              <a:latin typeface="Montserrat Light" pitchFamily="2" charset="77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15850469155990188"/>
          <c:w val="0.99770930078221387"/>
          <c:h val="0.8404572922754924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13-44E1-9680-BF397F888C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13-44E1-9680-BF397F888C0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E13-44E1-9680-BF397F888C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444778728"/>
        <c:axId val="444779120"/>
      </c:barChart>
      <c:catAx>
        <c:axId val="4447787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4779120"/>
        <c:crosses val="autoZero"/>
        <c:auto val="1"/>
        <c:lblAlgn val="ctr"/>
        <c:lblOffset val="100"/>
        <c:noMultiLvlLbl val="0"/>
      </c:catAx>
      <c:valAx>
        <c:axId val="44477912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444778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n-lt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0" i="0" kern="1200" spc="0" baseline="0" dirty="0">
                <a:solidFill>
                  <a:srgbClr val="19233E"/>
                </a:solidFill>
                <a:effectLst/>
                <a:latin typeface="+mn-lt"/>
              </a:rPr>
              <a:t>Chart Title</a:t>
            </a:r>
            <a:endParaRPr lang="en-AU" sz="1600" b="0" dirty="0">
              <a:effectLst/>
              <a:latin typeface="+mn-lt"/>
            </a:endParaRPr>
          </a:p>
        </c:rich>
      </c:tx>
      <c:layout>
        <c:manualLayout>
          <c:xMode val="edge"/>
          <c:yMode val="edge"/>
          <c:x val="1.8802394693555564E-2"/>
          <c:y val="1.66622753284696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spc="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2139730433599247"/>
          <c:y val="0.18716181113673139"/>
          <c:w val="0.57738947809885199"/>
          <c:h val="0.79789597837774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507-4096-88DB-1BE9AAD60A2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507-4096-88DB-1BE9AAD60A2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507-4096-88DB-1BE9AAD60A27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507-4096-88DB-1BE9AAD60A27}"/>
              </c:ext>
            </c:extLst>
          </c:dPt>
          <c:dLbls>
            <c:dLbl>
              <c:idx val="2"/>
              <c:tx>
                <c:rich>
                  <a:bodyPr/>
                  <a:lstStyle/>
                  <a:p>
                    <a:fld id="{BC5D0DBC-5192-4D8E-9C93-110176CD87CC}" type="SERIESNAME">
                      <a:rPr lang="en-US">
                        <a:solidFill>
                          <a:schemeClr val="tx2"/>
                        </a:solidFill>
                      </a:rPr>
                      <a:pPr/>
                      <a:t>[SERIES NAME]</a:t>
                    </a:fld>
                    <a:r>
                      <a:rPr lang="en-US" baseline="0" dirty="0"/>
                      <a:t>, </a:t>
                    </a:r>
                    <a:fld id="{4B725BE5-439E-48A7-81A4-165608449EA8}" type="VALUE">
                      <a:rPr lang="en-US" baseline="0"/>
                      <a:pPr/>
                      <a:t>[VALUE]</a:t>
                    </a:fld>
                    <a:endParaRPr lang="en-US" baseline="0" dirty="0"/>
                  </a:p>
                </c:rich>
              </c:tx>
              <c:dLblPos val="outEnd"/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507-4096-88DB-1BE9AAD60A27}"/>
                </c:ext>
              </c:extLst>
            </c:dLbl>
            <c:spPr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507-4096-88DB-1BE9AAD60A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2"/>
                </a:solidFill>
                <a:latin typeface="Montserrat Light" pitchFamily="2" charset="77"/>
                <a:ea typeface="+mn-ea"/>
                <a:cs typeface="+mn-cs"/>
              </a:defRPr>
            </a:pPr>
            <a:r>
              <a:rPr lang="en-AU" b="0" dirty="0">
                <a:latin typeface="+mn-lt"/>
              </a:rPr>
              <a:t>Chart Title</a:t>
            </a:r>
          </a:p>
        </c:rich>
      </c:tx>
      <c:layout>
        <c:manualLayout>
          <c:xMode val="edge"/>
          <c:yMode val="edge"/>
          <c:x val="5.0067121985634906E-2"/>
          <c:y val="1.33246349090762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2"/>
              </a:solidFill>
              <a:latin typeface="Montserrat Light" pitchFamily="2" charset="77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15850469155990188"/>
          <c:w val="0.99770930078221387"/>
          <c:h val="0.8404572922754924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13-44E1-9680-BF397F888C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13-44E1-9680-BF397F888C0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E13-44E1-9680-BF397F888C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240315640"/>
        <c:axId val="240315248"/>
      </c:barChart>
      <c:catAx>
        <c:axId val="240315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0315248"/>
        <c:crosses val="autoZero"/>
        <c:auto val="1"/>
        <c:lblAlgn val="ctr"/>
        <c:lblOffset val="100"/>
        <c:noMultiLvlLbl val="0"/>
      </c:catAx>
      <c:valAx>
        <c:axId val="24031524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40315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n-lt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0" i="0" kern="1200" spc="0" baseline="0" dirty="0">
                <a:solidFill>
                  <a:srgbClr val="19233E"/>
                </a:solidFill>
                <a:effectLst/>
                <a:latin typeface="+mn-lt"/>
              </a:rPr>
              <a:t>Chart Title</a:t>
            </a:r>
            <a:endParaRPr lang="en-AU" sz="1600" b="0" dirty="0">
              <a:effectLst/>
              <a:latin typeface="+mn-lt"/>
            </a:endParaRPr>
          </a:p>
        </c:rich>
      </c:tx>
      <c:layout>
        <c:manualLayout>
          <c:xMode val="edge"/>
          <c:yMode val="edge"/>
          <c:x val="1.8802394693555564E-2"/>
          <c:y val="1.66622753284696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spc="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2139730433599247"/>
          <c:y val="0.18716181113673139"/>
          <c:w val="0.57738947809885199"/>
          <c:h val="0.79789597837774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pattFill prst="pct90">
                <a:fgClr>
                  <a:schemeClr val="accent5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507-4096-88DB-1BE9AAD60A27}"/>
              </c:ext>
            </c:extLst>
          </c:dPt>
          <c:dPt>
            <c:idx val="1"/>
            <c:bubble3D val="0"/>
            <c:spPr>
              <a:pattFill prst="pct90">
                <a:fgClr>
                  <a:schemeClr val="accent2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507-4096-88DB-1BE9AAD60A27}"/>
              </c:ext>
            </c:extLst>
          </c:dPt>
          <c:dPt>
            <c:idx val="2"/>
            <c:bubble3D val="0"/>
            <c:spPr>
              <a:pattFill prst="pct90">
                <a:fgClr>
                  <a:schemeClr val="accent3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507-4096-88DB-1BE9AAD60A27}"/>
              </c:ext>
            </c:extLst>
          </c:dPt>
          <c:dPt>
            <c:idx val="3"/>
            <c:bubble3D val="0"/>
            <c:spPr>
              <a:pattFill prst="pct90">
                <a:fgClr>
                  <a:schemeClr val="accent6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507-4096-88DB-1BE9AAD60A27}"/>
              </c:ext>
            </c:extLst>
          </c:dPt>
          <c:dLbls>
            <c:dLbl>
              <c:idx val="2"/>
              <c:tx>
                <c:rich>
                  <a:bodyPr/>
                  <a:lstStyle/>
                  <a:p>
                    <a:fld id="{BC5D0DBC-5192-4D8E-9C93-110176CD87CC}" type="SERIESNAME">
                      <a:rPr lang="en-US">
                        <a:solidFill>
                          <a:schemeClr val="tx2"/>
                        </a:solidFill>
                      </a:rPr>
                      <a:pPr/>
                      <a:t>[SERIES NAME]</a:t>
                    </a:fld>
                    <a:r>
                      <a:rPr lang="en-US" baseline="0" dirty="0"/>
                      <a:t>, </a:t>
                    </a:r>
                    <a:fld id="{4B725BE5-439E-48A7-81A4-165608449EA8}" type="VALUE">
                      <a:rPr lang="en-US" baseline="0"/>
                      <a:pPr/>
                      <a:t>[VALUE]</a:t>
                    </a:fld>
                    <a:endParaRPr lang="en-US" baseline="0" dirty="0"/>
                  </a:p>
                </c:rich>
              </c:tx>
              <c:dLblPos val="outEnd"/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507-4096-88DB-1BE9AAD60A27}"/>
                </c:ext>
              </c:extLst>
            </c:dLbl>
            <c:spPr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507-4096-88DB-1BE9AAD60A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86FB7-8198-2C41-9C7F-A67099EBC713}" type="datetimeFigureOut">
              <a:rPr lang="en-US" smtClean="0"/>
              <a:t>9/2/2019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59333-EC29-A740-B340-F32DF9D7D5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9571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32F91E-6BD3-4F0D-9CA3-7829EAE64D63}" type="datetimeFigureOut">
              <a:rPr lang="en-AU" smtClean="0"/>
              <a:t>2/09/2019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C5488-DD16-4714-9519-7BE21BA11D4E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09874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3" algn="l" defTabSz="9143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47" algn="l" defTabSz="9143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0" algn="l" defTabSz="9143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94" algn="l" defTabSz="9143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66" algn="l" defTabSz="9143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1" algn="l" defTabSz="9143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14" algn="l" defTabSz="9143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88" algn="l" defTabSz="9143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C5488-DD16-4714-9519-7BE21BA11D4E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29046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C5488-DD16-4714-9519-7BE21BA11D4E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08463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C5488-DD16-4714-9519-7BE21BA11D4E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1245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C5488-DD16-4714-9519-7BE21BA11D4E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53239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C5488-DD16-4714-9519-7BE21BA11D4E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71590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C5488-DD16-4714-9519-7BE21BA11D4E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662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471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1475" y="4048755"/>
            <a:ext cx="4636034" cy="931618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2823581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2" y="388434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2" y="365496"/>
            <a:ext cx="250389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1200" b="1" i="0" dirty="0">
                <a:solidFill>
                  <a:schemeClr val="bg1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9" name="Picture 8" descr="NSW Government Logo.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062" y="5854650"/>
            <a:ext cx="720000" cy="77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014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6096000" y="1989138"/>
            <a:ext cx="5707063" cy="408457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34963" y="1989138"/>
            <a:ext cx="5559425" cy="408457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55491" y="779117"/>
            <a:ext cx="11458138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511" y="1300834"/>
            <a:ext cx="11464251" cy="53782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0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1033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example bar char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Placeholder 5" descr="Name of bar chart to be inserted" title="Chart">
            <a:extLst>
              <a:ext uri="{FF2B5EF4-FFF2-40B4-BE49-F238E27FC236}">
                <a16:creationId xmlns:a16="http://schemas.microsoft.com/office/drawing/2014/main" id="{78CDAE48-35F7-4A8F-908A-26AABCF38BAC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430668191"/>
              </p:ext>
            </p:extLst>
          </p:nvPr>
        </p:nvGraphicFramePr>
        <p:xfrm>
          <a:off x="5182466" y="1997878"/>
          <a:ext cx="6735498" cy="4075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34962" y="1989138"/>
            <a:ext cx="4573467" cy="408457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16229" y="779117"/>
            <a:ext cx="11497400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6229" y="1300834"/>
            <a:ext cx="11503533" cy="53782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0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50745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example pie char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Placeholder 6" descr="Name of pie chart to be inserted" title="Chart">
            <a:extLst>
              <a:ext uri="{FF2B5EF4-FFF2-40B4-BE49-F238E27FC236}">
                <a16:creationId xmlns:a16="http://schemas.microsoft.com/office/drawing/2014/main" id="{605EC759-23A5-412D-8489-3CD3D3F4FD71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1998723499"/>
              </p:ext>
            </p:extLst>
          </p:nvPr>
        </p:nvGraphicFramePr>
        <p:xfrm>
          <a:off x="6201810" y="1989138"/>
          <a:ext cx="5569982" cy="4090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34962" y="1989138"/>
            <a:ext cx="5550933" cy="40905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34963" y="779117"/>
            <a:ext cx="11478666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963" y="1300834"/>
            <a:ext cx="11484800" cy="53782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0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9811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F0DC3A9-4AE8-4D39-96BD-7D19AA2EEC4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951538" y="1989138"/>
            <a:ext cx="5868987" cy="412348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334962" y="1989138"/>
            <a:ext cx="5392737" cy="412348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EFECAC3-BF7B-B746-B2D0-F554BFDC2964}"/>
              </a:ext>
            </a:extLst>
          </p:cNvPr>
          <p:cNvCxnSpPr/>
          <p:nvPr userDrawn="1"/>
        </p:nvCxnSpPr>
        <p:spPr>
          <a:xfrm>
            <a:off x="369867" y="388434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34963" y="779117"/>
            <a:ext cx="11478666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963" y="1300834"/>
            <a:ext cx="11484799" cy="53782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0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9712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a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ED2C0BA2-4F2F-4DB2-B9B9-254956473F7A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5780088" y="1989138"/>
            <a:ext cx="5964237" cy="415722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Click icon to add table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34963" y="1989138"/>
            <a:ext cx="5211822" cy="40905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34963" y="779117"/>
            <a:ext cx="11478666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963" y="1300834"/>
            <a:ext cx="11484799" cy="53782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0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7245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har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62F238E7-DF0B-440A-80CD-92A5852D35B8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5796951" y="1989138"/>
            <a:ext cx="5753700" cy="408457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34963" y="1989138"/>
            <a:ext cx="5211822" cy="408457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34963" y="779117"/>
            <a:ext cx="11478666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963" y="1300834"/>
            <a:ext cx="11484799" cy="53782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0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2886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2F1FE39-C0F2-944E-ADC2-E08B6382AD50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315912" y="1838658"/>
            <a:ext cx="2628000" cy="1882442"/>
          </a:xfrm>
          <a:noFill/>
        </p:spPr>
        <p:txBody>
          <a:bodyPr anchor="ctr" anchorCtr="1"/>
          <a:lstStyle>
            <a:lvl1pPr>
              <a:defRPr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010EADF1-D8D0-154F-9B7E-17D789EB038B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200773" y="1861904"/>
            <a:ext cx="2628000" cy="1859195"/>
          </a:xfrm>
          <a:noFill/>
        </p:spPr>
        <p:txBody>
          <a:bodyPr anchor="ctr" anchorCtr="1"/>
          <a:lstStyle>
            <a:lvl1pPr>
              <a:defRPr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775B559C-3FE4-814B-B5AA-D677CF7850F4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239152" y="1838658"/>
            <a:ext cx="2628000" cy="1882442"/>
          </a:xfrm>
          <a:noFill/>
        </p:spPr>
        <p:txBody>
          <a:bodyPr anchor="ctr" anchorCtr="1"/>
          <a:lstStyle>
            <a:lvl1pPr>
              <a:defRPr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3F2AA6B3-A7A7-124A-84B4-677FC0B30967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3277532" y="1838658"/>
            <a:ext cx="2628000" cy="1882442"/>
          </a:xfrm>
          <a:noFill/>
        </p:spPr>
        <p:txBody>
          <a:bodyPr anchor="ctr" anchorCtr="1"/>
          <a:lstStyle>
            <a:lvl1pPr>
              <a:defRPr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334963" y="779117"/>
            <a:ext cx="11478666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963" y="1300834"/>
            <a:ext cx="11484799" cy="53782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37"/>
          </p:nvPr>
        </p:nvSpPr>
        <p:spPr>
          <a:xfrm>
            <a:off x="315913" y="3913188"/>
            <a:ext cx="2627312" cy="20891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38"/>
          </p:nvPr>
        </p:nvSpPr>
        <p:spPr>
          <a:xfrm>
            <a:off x="3243263" y="3913188"/>
            <a:ext cx="2740025" cy="20891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39"/>
          </p:nvPr>
        </p:nvSpPr>
        <p:spPr>
          <a:xfrm>
            <a:off x="6238875" y="3913188"/>
            <a:ext cx="2628900" cy="20891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40"/>
          </p:nvPr>
        </p:nvSpPr>
        <p:spPr>
          <a:xfrm>
            <a:off x="9201150" y="3913188"/>
            <a:ext cx="2627313" cy="20891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0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571071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35437" y="164639"/>
            <a:ext cx="9096878" cy="771568"/>
          </a:xfrm>
        </p:spPr>
        <p:txBody>
          <a:bodyPr/>
          <a:lstStyle/>
          <a:p>
            <a:r>
              <a:rPr lang="en-US"/>
              <a:t>Click to edit title style</a:t>
            </a:r>
            <a:endParaRPr lang="en-AU"/>
          </a:p>
        </p:txBody>
      </p:sp>
      <p:sp>
        <p:nvSpPr>
          <p:cNvPr id="6" name="Date Placeholder 38"/>
          <p:cNvSpPr>
            <a:spLocks noGrp="1"/>
          </p:cNvSpPr>
          <p:nvPr>
            <p:ph type="dt" sz="half" idx="10"/>
          </p:nvPr>
        </p:nvSpPr>
        <p:spPr>
          <a:xfrm>
            <a:off x="9744446" y="6332901"/>
            <a:ext cx="2208245" cy="365125"/>
          </a:xfr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fld id="{550294A5-0325-4B35-A05A-688127F642DC}" type="datetime6">
              <a:rPr lang="en-US" smtClean="0"/>
              <a:pPr/>
              <a:t>September 19</a:t>
            </a:fld>
            <a:endParaRPr lang="en-AU" dirty="0"/>
          </a:p>
        </p:txBody>
      </p:sp>
      <p:sp>
        <p:nvSpPr>
          <p:cNvPr id="7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239441" y="6332901"/>
            <a:ext cx="3648407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Department of Education | EDConnect</a:t>
            </a:r>
          </a:p>
        </p:txBody>
      </p:sp>
      <p:sp>
        <p:nvSpPr>
          <p:cNvPr id="8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5711957" y="6332901"/>
            <a:ext cx="2844800" cy="365125"/>
          </a:xfr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rPr lang="en-AU" dirty="0"/>
              <a:t>Page </a:t>
            </a:r>
            <a:fld id="{4A2A1DA9-8CAF-4BCA-B496-545B076AED2D}" type="slidenum">
              <a:rPr lang="en-AU" smtClean="0"/>
              <a:pPr/>
              <a:t>‹#›</a:t>
            </a:fld>
            <a:endParaRPr lang="en-AU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35437" y="922213"/>
            <a:ext cx="9096878" cy="3517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339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">
        <p:fade/>
      </p:transition>
    </mc:Choice>
    <mc:Fallback xmlns="">
      <p:transition spd="med" advClick="0" advTm="7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" y="7"/>
            <a:ext cx="12191999" cy="687623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</p:pic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35383" y="164637"/>
            <a:ext cx="9096878" cy="771568"/>
          </a:xfrm>
        </p:spPr>
        <p:txBody>
          <a:bodyPr/>
          <a:lstStyle/>
          <a:p>
            <a:r>
              <a:rPr lang="en-US" dirty="0"/>
              <a:t>Click to edit title style</a:t>
            </a:r>
            <a:endParaRPr lang="en-AU" dirty="0"/>
          </a:p>
        </p:txBody>
      </p:sp>
      <p:sp>
        <p:nvSpPr>
          <p:cNvPr id="6" name="Date Placeholder 38"/>
          <p:cNvSpPr>
            <a:spLocks noGrp="1"/>
          </p:cNvSpPr>
          <p:nvPr>
            <p:ph type="dt" sz="half" idx="10"/>
          </p:nvPr>
        </p:nvSpPr>
        <p:spPr>
          <a:xfrm>
            <a:off x="9744442" y="6332884"/>
            <a:ext cx="2208245" cy="365125"/>
          </a:xfr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fld id="{1C62CE5E-8E12-4525-B9DC-4A89A7743069}" type="datetimeFigureOut">
              <a:rPr lang="en-AU" smtClean="0"/>
              <a:pPr/>
              <a:t>2/09/2019</a:t>
            </a:fld>
            <a:endParaRPr lang="en-AU" dirty="0"/>
          </a:p>
        </p:txBody>
      </p:sp>
      <p:sp>
        <p:nvSpPr>
          <p:cNvPr id="7" name="Footer Placeholder 39"/>
          <p:cNvSpPr>
            <a:spLocks noGrp="1"/>
          </p:cNvSpPr>
          <p:nvPr>
            <p:ph type="ftr" sz="quarter" idx="11"/>
          </p:nvPr>
        </p:nvSpPr>
        <p:spPr>
          <a:xfrm>
            <a:off x="239365" y="6332884"/>
            <a:ext cx="3648408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8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5711957" y="6332884"/>
            <a:ext cx="2844800" cy="365125"/>
          </a:xfr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fld id="{91CBFD2E-713C-46F1-BE03-E3C83B30C486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5316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7416" y="1412777"/>
            <a:ext cx="9697077" cy="864096"/>
          </a:xfrm>
        </p:spPr>
        <p:txBody>
          <a:bodyPr lIns="0" anchor="t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</a:defRPr>
            </a:lvl1pPr>
            <a:lvl2pPr marL="4563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7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1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4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8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82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5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9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sub-title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 flipV="1">
            <a:off x="527391" y="1316843"/>
            <a:ext cx="7680853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8"/>
          <p:cNvSpPr>
            <a:spLocks noGrp="1"/>
          </p:cNvSpPr>
          <p:nvPr>
            <p:ph type="title" hasCustomPrompt="1"/>
          </p:nvPr>
        </p:nvSpPr>
        <p:spPr>
          <a:xfrm>
            <a:off x="527408" y="356663"/>
            <a:ext cx="8736971" cy="946116"/>
          </a:xfrm>
        </p:spPr>
        <p:txBody>
          <a:bodyPr/>
          <a:lstStyle>
            <a:lvl1pPr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heading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429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SW Government Logo.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1262" y="5844922"/>
            <a:ext cx="720000" cy="778515"/>
          </a:xfrm>
          <a:prstGeom prst="rect">
            <a:avLst/>
          </a:prstGeom>
        </p:spPr>
      </p:pic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28758" y="3160988"/>
            <a:ext cx="4636034" cy="931618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8760" y="1935814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sp>
        <p:nvSpPr>
          <p:cNvPr id="4" name="Oval 3" descr="Students at a computer" title="Students"/>
          <p:cNvSpPr/>
          <p:nvPr userDrawn="1"/>
        </p:nvSpPr>
        <p:spPr>
          <a:xfrm>
            <a:off x="409292" y="594400"/>
            <a:ext cx="5588592" cy="5588592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20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2" y="388434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2" y="365496"/>
            <a:ext cx="250389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1200" b="1" i="0" dirty="0">
                <a:solidFill>
                  <a:schemeClr val="bg1"/>
                </a:solidFill>
                <a:latin typeface="Montserrat SemiBold" pitchFamily="2" charset="77"/>
              </a:rPr>
              <a:t>NSW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2951403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0613" y="4048755"/>
            <a:ext cx="4636035" cy="931618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500" b="0" i="0">
                <a:solidFill>
                  <a:schemeClr val="bg1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617" y="2823581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3" y="365498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bg1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0" name="Picture 9" descr="NSW Government Logo&#10;&#10;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98" y="5912575"/>
            <a:ext cx="88784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6116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oung student using an interactive device at her desk.&#10;">
            <a:extLst>
              <a:ext uri="{FF2B5EF4-FFF2-40B4-BE49-F238E27FC236}">
                <a16:creationId xmlns:a16="http://schemas.microsoft.com/office/drawing/2014/main" id="{803D38EF-B025-1D4B-89FA-98E21AEAAAF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33881"/>
            <a:ext cx="6737464" cy="4982138"/>
          </a:xfrm>
          <a:prstGeom prst="rect">
            <a:avLst/>
          </a:prstGeom>
        </p:spPr>
      </p:pic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5771" y="3059141"/>
            <a:ext cx="4886648" cy="931618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95777" y="1833967"/>
            <a:ext cx="4886647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3" y="365498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bg1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0" name="Picture 9" descr="NSW Government Logo" title="NSW Government Logo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4690" y="5912575"/>
            <a:ext cx="88784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917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1741" y="4048761"/>
            <a:ext cx="4636035" cy="904985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1745" y="2823581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3" y="365498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bg1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0" name="Picture 9" descr="NSW Government Logo" title="NSW Government Logo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98" y="5912575"/>
            <a:ext cx="88784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118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tudents laughing together&#10;">
            <a:extLst>
              <a:ext uri="{FF2B5EF4-FFF2-40B4-BE49-F238E27FC236}">
                <a16:creationId xmlns:a16="http://schemas.microsoft.com/office/drawing/2014/main" id="{003C764F-E1E8-4742-B073-1F32897677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1899" y="1019624"/>
            <a:ext cx="6750100" cy="4991482"/>
          </a:xfrm>
          <a:prstGeom prst="rect">
            <a:avLst/>
          </a:prstGeom>
        </p:spPr>
      </p:pic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4997" y="4048755"/>
            <a:ext cx="4636035" cy="1242336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001" y="2823581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3" y="365498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bg1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0" name="Picture 9" descr="NSW Government Logo" title="NSW Government Logo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98" y="5912575"/>
            <a:ext cx="887844" cy="72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B9EF07-244D-5B40-AF47-F375070E50B3}"/>
              </a:ext>
            </a:extLst>
          </p:cNvPr>
          <p:cNvSpPr txBox="1"/>
          <p:nvPr userDrawn="1"/>
        </p:nvSpPr>
        <p:spPr>
          <a:xfrm>
            <a:off x="3866292" y="8979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2376747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looking towards the camera&#10;&#10;Description automatically generated">
            <a:extLst>
              <a:ext uri="{FF2B5EF4-FFF2-40B4-BE49-F238E27FC236}">
                <a16:creationId xmlns:a16="http://schemas.microsoft.com/office/drawing/2014/main" id="{D4008A49-619C-5548-84EE-F00AC7D6E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2085" y="1135738"/>
            <a:ext cx="6879088" cy="5086864"/>
          </a:xfrm>
          <a:prstGeom prst="rect">
            <a:avLst/>
          </a:prstGeom>
        </p:spPr>
      </p:pic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9467" y="4048755"/>
            <a:ext cx="4636035" cy="1579688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9470" y="2823581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3" y="365498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tx2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1" name="Picture 10" descr="NSW Government Logo" title="NSW Government Logo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062" y="5953395"/>
            <a:ext cx="879036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5317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- 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9464" y="4048761"/>
            <a:ext cx="4636035" cy="1766983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9468" y="2823581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3" y="365498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tx2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1" name="Picture 10" descr="NSW Government Logo" title="NSW Government Logo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3939" y="5961559"/>
            <a:ext cx="879036" cy="72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BF3B5F-3C25-2D4B-8B90-C5502DE028CB}"/>
              </a:ext>
            </a:extLst>
          </p:cNvPr>
          <p:cNvSpPr txBox="1"/>
          <p:nvPr userDrawn="1"/>
        </p:nvSpPr>
        <p:spPr>
          <a:xfrm>
            <a:off x="10917381" y="119495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17231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9533" y="6258127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396363" y="1844676"/>
            <a:ext cx="11545887" cy="41787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7" name="Text Placeholder 2078">
            <a:extLst>
              <a:ext uri="{FF2B5EF4-FFF2-40B4-BE49-F238E27FC236}">
                <a16:creationId xmlns:a16="http://schemas.microsoft.com/office/drawing/2014/main" id="{6CEE090E-CCFD-D641-BC04-E336F151C8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9534" y="1210247"/>
            <a:ext cx="8765628" cy="46763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30DD9A7-09FE-4E1B-A672-CED018A037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9534" y="703448"/>
            <a:ext cx="8969815" cy="498470"/>
          </a:xfrm>
        </p:spPr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Agenda slide</a:t>
            </a:r>
            <a:endParaRPr lang="en-AU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C913C52-0751-BC4D-A716-67C521725C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385F729-539D-F848-B304-C18B0623A65C}"/>
              </a:ext>
            </a:extLst>
          </p:cNvPr>
          <p:cNvSpPr txBox="1"/>
          <p:nvPr userDrawn="1"/>
        </p:nvSpPr>
        <p:spPr>
          <a:xfrm>
            <a:off x="409293" y="365498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tx2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1" name="Picture 10" descr="NSW Government Logo" title="NSW Government Logo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0991" y="6121867"/>
            <a:ext cx="65927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21596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ontent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392880" y="1844675"/>
            <a:ext cx="11504299" cy="42365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5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2882" y="1245630"/>
            <a:ext cx="11503535" cy="419659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89468" y="747159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9533" y="6258127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6675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ontent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89468" y="1844676"/>
            <a:ext cx="11430297" cy="42454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0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2882" y="1245630"/>
            <a:ext cx="11503535" cy="419659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89468" y="747159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9533" y="6258127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8545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6096001" y="1844677"/>
            <a:ext cx="5780620" cy="41477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89467" y="1844676"/>
            <a:ext cx="5578475" cy="41477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0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2882" y="1245630"/>
            <a:ext cx="11503535" cy="419659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89468" y="747159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9533" y="6258127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6633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1475" y="4048755"/>
            <a:ext cx="4636034" cy="904985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2823581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2" y="388434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2" y="365496"/>
            <a:ext cx="250389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1200" b="1" i="0" dirty="0">
                <a:solidFill>
                  <a:schemeClr val="bg1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9" name="Picture 8" descr="NSW Government Logo.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062" y="5854650"/>
            <a:ext cx="720000" cy="77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2297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example bar char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Placeholder 5" descr="Name of bar chart to be inserted" title="Chart">
            <a:extLst>
              <a:ext uri="{FF2B5EF4-FFF2-40B4-BE49-F238E27FC236}">
                <a16:creationId xmlns:a16="http://schemas.microsoft.com/office/drawing/2014/main" id="{78CDAE48-35F7-4A8F-908A-26AABCF38BAC}"/>
              </a:ext>
            </a:extLst>
          </p:cNvPr>
          <p:cNvGraphicFramePr>
            <a:graphicFrameLocks/>
          </p:cNvGraphicFramePr>
          <p:nvPr userDrawn="1"/>
        </p:nvGraphicFramePr>
        <p:xfrm>
          <a:off x="5416267" y="1844676"/>
          <a:ext cx="6735499" cy="4138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89468" y="1844676"/>
            <a:ext cx="5152729" cy="41388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7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2882" y="1245630"/>
            <a:ext cx="11503535" cy="430205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Title Placeholder 1"/>
          <p:cNvSpPr>
            <a:spLocks noGrp="1"/>
          </p:cNvSpPr>
          <p:nvPr>
            <p:ph type="title"/>
          </p:nvPr>
        </p:nvSpPr>
        <p:spPr>
          <a:xfrm>
            <a:off x="389468" y="747159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9533" y="6258127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3977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example pie char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Placeholder 6" descr="Name of pie chart to be inserted" title="Chart">
            <a:extLst>
              <a:ext uri="{FF2B5EF4-FFF2-40B4-BE49-F238E27FC236}">
                <a16:creationId xmlns:a16="http://schemas.microsoft.com/office/drawing/2014/main" id="{605EC759-23A5-412D-8489-3CD3D3F4FD71}"/>
              </a:ext>
            </a:extLst>
          </p:cNvPr>
          <p:cNvGraphicFramePr>
            <a:graphicFrameLocks/>
          </p:cNvGraphicFramePr>
          <p:nvPr userDrawn="1"/>
        </p:nvGraphicFramePr>
        <p:xfrm>
          <a:off x="6275363" y="1844676"/>
          <a:ext cx="5569983" cy="4093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89467" y="1844676"/>
            <a:ext cx="5569983" cy="409380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EF174A2-A12A-574C-A29E-3FE1A83AA8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A29AAED-C026-A74D-986A-D99794BFEDDD}"/>
              </a:ext>
            </a:extLst>
          </p:cNvPr>
          <p:cNvSpPr txBox="1"/>
          <p:nvPr userDrawn="1"/>
        </p:nvSpPr>
        <p:spPr>
          <a:xfrm>
            <a:off x="409293" y="365498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tx2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2" name="Picture 11" descr="NSW Government Logo" title="NSW Government Logo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0991" y="6121867"/>
            <a:ext cx="659276" cy="540000"/>
          </a:xfrm>
          <a:prstGeom prst="rect">
            <a:avLst/>
          </a:prstGeom>
        </p:spPr>
      </p:pic>
      <p:sp>
        <p:nvSpPr>
          <p:cNvPr id="13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92882" y="1245630"/>
            <a:ext cx="11503535" cy="419659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4" name="Title Placeholder 1"/>
          <p:cNvSpPr>
            <a:spLocks noGrp="1"/>
          </p:cNvSpPr>
          <p:nvPr userDrawn="1">
            <p:ph type="title"/>
          </p:nvPr>
        </p:nvSpPr>
        <p:spPr>
          <a:xfrm>
            <a:off x="389468" y="747159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389533" y="6258127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27918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F0DC3A9-4AE8-4D39-96BD-7D19AA2EEC4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1844675"/>
            <a:ext cx="5805755" cy="4067175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397455" y="1844675"/>
            <a:ext cx="5520992" cy="4067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2882" y="1245630"/>
            <a:ext cx="11503535" cy="419659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89468" y="747159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9533" y="6258127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316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a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ED2C0BA2-4F2F-4DB2-B9B9-254956473F7A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6096000" y="1844675"/>
            <a:ext cx="5719349" cy="4067176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</a:lstStyle>
          <a:p>
            <a:r>
              <a:rPr lang="en-US" dirty="0"/>
              <a:t>Click icon to add table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89467" y="1844675"/>
            <a:ext cx="5493469" cy="4067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3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2882" y="1245630"/>
            <a:ext cx="11503535" cy="419659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89468" y="747159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9533" y="6258127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B7782E-9F13-7747-9D25-96B05BFAA5DD}"/>
              </a:ext>
            </a:extLst>
          </p:cNvPr>
          <p:cNvSpPr txBox="1"/>
          <p:nvPr userDrawn="1"/>
        </p:nvSpPr>
        <p:spPr>
          <a:xfrm>
            <a:off x="332509" y="41563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149625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har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62F238E7-DF0B-440A-80CD-92A5852D35B8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6096000" y="1844675"/>
            <a:ext cx="5706533" cy="4129998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89468" y="1844675"/>
            <a:ext cx="5481632" cy="41299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2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2882" y="1245630"/>
            <a:ext cx="11503535" cy="419659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89468" y="747159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9533" y="6258127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7EDAD-CF55-D841-9671-910D0B8F9569}"/>
              </a:ext>
            </a:extLst>
          </p:cNvPr>
          <p:cNvSpPr txBox="1"/>
          <p:nvPr userDrawn="1"/>
        </p:nvSpPr>
        <p:spPr>
          <a:xfrm>
            <a:off x="872836" y="37407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221690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7"/>
          </p:nvPr>
        </p:nvSpPr>
        <p:spPr>
          <a:xfrm>
            <a:off x="410633" y="1881189"/>
            <a:ext cx="2640000" cy="170497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2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3356045" y="1881189"/>
            <a:ext cx="2640000" cy="170497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3" name="Picture Placeholder 20"/>
          <p:cNvSpPr>
            <a:spLocks noGrp="1"/>
          </p:cNvSpPr>
          <p:nvPr>
            <p:ph type="pic" sz="quarter" idx="19"/>
          </p:nvPr>
        </p:nvSpPr>
        <p:spPr>
          <a:xfrm>
            <a:off x="6301457" y="1881189"/>
            <a:ext cx="2640000" cy="170497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4" name="Picture Placeholder 20"/>
          <p:cNvSpPr>
            <a:spLocks noGrp="1"/>
          </p:cNvSpPr>
          <p:nvPr>
            <p:ph type="pic" sz="quarter" idx="20"/>
          </p:nvPr>
        </p:nvSpPr>
        <p:spPr>
          <a:xfrm>
            <a:off x="9246868" y="1881189"/>
            <a:ext cx="2640000" cy="170497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21"/>
          </p:nvPr>
        </p:nvSpPr>
        <p:spPr>
          <a:xfrm>
            <a:off x="410634" y="3729038"/>
            <a:ext cx="2639484" cy="22018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22"/>
          </p:nvPr>
        </p:nvSpPr>
        <p:spPr>
          <a:xfrm>
            <a:off x="3356562" y="3778093"/>
            <a:ext cx="2639484" cy="22018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23"/>
          </p:nvPr>
        </p:nvSpPr>
        <p:spPr>
          <a:xfrm>
            <a:off x="6309783" y="3778093"/>
            <a:ext cx="2639484" cy="22018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24"/>
          </p:nvPr>
        </p:nvSpPr>
        <p:spPr>
          <a:xfrm>
            <a:off x="9263005" y="3778093"/>
            <a:ext cx="2639484" cy="22018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30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2882" y="1245630"/>
            <a:ext cx="11503535" cy="443629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31" name="Title Placeholder 1"/>
          <p:cNvSpPr>
            <a:spLocks noGrp="1"/>
          </p:cNvSpPr>
          <p:nvPr>
            <p:ph type="title"/>
          </p:nvPr>
        </p:nvSpPr>
        <p:spPr>
          <a:xfrm>
            <a:off x="389468" y="747159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9533" y="6258127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7D89F-AD80-E940-A173-D053B3E2C118}"/>
              </a:ext>
            </a:extLst>
          </p:cNvPr>
          <p:cNvSpPr txBox="1"/>
          <p:nvPr userDrawn="1"/>
        </p:nvSpPr>
        <p:spPr>
          <a:xfrm>
            <a:off x="1080655" y="3636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4184152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SW Government Logo" title="NSW Government Logo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062" y="5854650"/>
            <a:ext cx="720000" cy="778515"/>
          </a:xfrm>
          <a:prstGeom prst="rect">
            <a:avLst/>
          </a:prstGeom>
        </p:spPr>
      </p:pic>
      <p:sp>
        <p:nvSpPr>
          <p:cNvPr id="9" name="Oval 8" descr="Student writing at his desk"/>
          <p:cNvSpPr/>
          <p:nvPr userDrawn="1"/>
        </p:nvSpPr>
        <p:spPr>
          <a:xfrm>
            <a:off x="5769864" y="219974"/>
            <a:ext cx="6391656" cy="6391656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2000" dirty="0"/>
          </a:p>
        </p:txBody>
      </p:sp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1475" y="4048755"/>
            <a:ext cx="4636034" cy="1242336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2823581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2" y="388434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2" y="365496"/>
            <a:ext cx="250389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1200" b="1" i="0" dirty="0">
                <a:solidFill>
                  <a:schemeClr val="bg1"/>
                </a:solidFill>
                <a:latin typeface="Montserrat SemiBold" pitchFamily="2" charset="77"/>
              </a:rPr>
              <a:t>NSW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25201002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NSW Government Logo.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23" y="5894897"/>
            <a:ext cx="720000" cy="786318"/>
          </a:xfrm>
          <a:prstGeom prst="rect">
            <a:avLst/>
          </a:prstGeom>
        </p:spPr>
      </p:pic>
      <p:sp>
        <p:nvSpPr>
          <p:cNvPr id="9" name="Oval 8" descr="Student writing at his desk"/>
          <p:cNvSpPr/>
          <p:nvPr userDrawn="1"/>
        </p:nvSpPr>
        <p:spPr>
          <a:xfrm>
            <a:off x="6793918" y="1384916"/>
            <a:ext cx="4963075" cy="4963075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2000" dirty="0"/>
          </a:p>
        </p:txBody>
      </p:sp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28" y="4048755"/>
            <a:ext cx="4636034" cy="1579688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328" y="2823581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2" y="388434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2" y="365496"/>
            <a:ext cx="250389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1200" b="1" i="0" dirty="0">
                <a:solidFill>
                  <a:schemeClr val="tx2"/>
                </a:solidFill>
                <a:latin typeface="Montserrat SemiBold" pitchFamily="2" charset="77"/>
              </a:rPr>
              <a:t>NSW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305003195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- 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NSW Government Logo.&#10;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039" y="5894897"/>
            <a:ext cx="720000" cy="786318"/>
          </a:xfrm>
          <a:prstGeom prst="rect">
            <a:avLst/>
          </a:prstGeom>
        </p:spPr>
      </p:pic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1475" y="4048755"/>
            <a:ext cx="4636034" cy="1766983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2823581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2" y="388434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2" y="365496"/>
            <a:ext cx="250389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1200" b="1" i="0" dirty="0">
                <a:solidFill>
                  <a:schemeClr val="tx2"/>
                </a:solidFill>
                <a:latin typeface="Montserrat SemiBold" pitchFamily="2" charset="77"/>
              </a:rPr>
              <a:t>NSW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17938070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0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337062" y="1989138"/>
            <a:ext cx="11531881" cy="40905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7" name="Text Placeholder 2078">
            <a:extLst>
              <a:ext uri="{FF2B5EF4-FFF2-40B4-BE49-F238E27FC236}">
                <a16:creationId xmlns:a16="http://schemas.microsoft.com/office/drawing/2014/main" id="{6CEE090E-CCFD-D641-BC04-E336F151C8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6860" y="1266324"/>
            <a:ext cx="8754995" cy="573335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30DD9A7-09FE-4E1B-A672-CED018A037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7109" y="759531"/>
            <a:ext cx="8958934" cy="498470"/>
          </a:xfrm>
        </p:spPr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Agenda slide</a:t>
            </a:r>
            <a:endParaRPr lang="en-AU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C913C52-0751-BC4D-A716-67C521725C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2" y="388434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385F729-539D-F848-B304-C18B0623A65C}"/>
              </a:ext>
            </a:extLst>
          </p:cNvPr>
          <p:cNvSpPr txBox="1"/>
          <p:nvPr userDrawn="1"/>
        </p:nvSpPr>
        <p:spPr>
          <a:xfrm>
            <a:off x="409292" y="365496"/>
            <a:ext cx="250389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1200" b="1" i="0" dirty="0">
                <a:solidFill>
                  <a:schemeClr val="tx2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1" name="Picture 10" descr="NSW Government Logo.&#10;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3627" y="6076592"/>
            <a:ext cx="540000" cy="58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81507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ontent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334962" y="1989138"/>
            <a:ext cx="11485563" cy="40905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5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961" y="1300834"/>
            <a:ext cx="11484801" cy="53782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34952" y="779117"/>
            <a:ext cx="11478677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0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071F07-F06E-2849-8B89-3514EDBF9E12}"/>
              </a:ext>
            </a:extLst>
          </p:cNvPr>
          <p:cNvSpPr txBox="1"/>
          <p:nvPr userDrawn="1"/>
        </p:nvSpPr>
        <p:spPr>
          <a:xfrm>
            <a:off x="11472672" y="63032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CE057A-CC61-F24B-BE7D-4167C765EE07}"/>
              </a:ext>
            </a:extLst>
          </p:cNvPr>
          <p:cNvSpPr txBox="1"/>
          <p:nvPr userDrawn="1"/>
        </p:nvSpPr>
        <p:spPr>
          <a:xfrm>
            <a:off x="1255776" y="4267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5554E1-F1CE-644B-8B7C-7617C8C65A82}"/>
              </a:ext>
            </a:extLst>
          </p:cNvPr>
          <p:cNvSpPr txBox="1"/>
          <p:nvPr userDrawn="1"/>
        </p:nvSpPr>
        <p:spPr>
          <a:xfrm>
            <a:off x="329184" y="43891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676860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ontent B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3"/>
          <a:stretch/>
        </p:blipFill>
        <p:spPr>
          <a:xfrm>
            <a:off x="1" y="0"/>
            <a:ext cx="11141476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337062" y="1989138"/>
            <a:ext cx="11482699" cy="411066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9C2C0D5-A346-2643-9D8C-8C22D5D50C6E}"/>
              </a:ext>
            </a:extLst>
          </p:cNvPr>
          <p:cNvGrpSpPr/>
          <p:nvPr userDrawn="1"/>
        </p:nvGrpSpPr>
        <p:grpSpPr>
          <a:xfrm>
            <a:off x="337062" y="365496"/>
            <a:ext cx="2576121" cy="184666"/>
            <a:chOff x="446350" y="402893"/>
            <a:chExt cx="2780477" cy="20356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EFECAC3-BF7B-B746-B2D0-F554BFDC2964}"/>
                </a:ext>
              </a:extLst>
            </p:cNvPr>
            <p:cNvCxnSpPr/>
            <p:nvPr userDrawn="1"/>
          </p:nvCxnSpPr>
          <p:spPr>
            <a:xfrm>
              <a:off x="446350" y="428178"/>
              <a:ext cx="0" cy="119050"/>
            </a:xfrm>
            <a:prstGeom prst="line">
              <a:avLst/>
            </a:prstGeom>
            <a:ln w="317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74AE827-7224-224D-825A-55775AA3B745}"/>
                </a:ext>
              </a:extLst>
            </p:cNvPr>
            <p:cNvSpPr txBox="1"/>
            <p:nvPr userDrawn="1"/>
          </p:nvSpPr>
          <p:spPr>
            <a:xfrm>
              <a:off x="524310" y="402893"/>
              <a:ext cx="2702517" cy="20356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AU" sz="1200" b="1" i="0" dirty="0">
                  <a:solidFill>
                    <a:schemeClr val="tx2"/>
                  </a:solidFill>
                  <a:latin typeface="Montserrat SemiBold" pitchFamily="2" charset="77"/>
                </a:rPr>
                <a:t>NSW Department of Education</a:t>
              </a:r>
            </a:p>
          </p:txBody>
        </p:sp>
      </p:grp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37366" y="779117"/>
            <a:ext cx="11476263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7376" y="1300834"/>
            <a:ext cx="11482386" cy="53782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0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6829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37062" y="6371461"/>
            <a:ext cx="5400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70A22D65-9FDC-489F-B10E-6D0B5D9F1F89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7" descr="NSW Government Logo.&#10;"/>
          <p:cNvPicPr>
            <a:picLocks noChangeAspect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2123" y="6146848"/>
            <a:ext cx="540000" cy="589738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16228" y="1725254"/>
            <a:ext cx="114973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16228" y="779117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EFECAC3-BF7B-B746-B2D0-F554BFDC29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2" y="388434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74AE827-7224-224D-825A-55775AA3B745}"/>
              </a:ext>
            </a:extLst>
          </p:cNvPr>
          <p:cNvSpPr txBox="1"/>
          <p:nvPr userDrawn="1"/>
        </p:nvSpPr>
        <p:spPr>
          <a:xfrm>
            <a:off x="409292" y="365496"/>
            <a:ext cx="250389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1200" b="1" i="0" dirty="0">
                <a:solidFill>
                  <a:schemeClr val="tx2"/>
                </a:solidFill>
                <a:latin typeface="Montserrat SemiBold" pitchFamily="2" charset="77"/>
              </a:rPr>
              <a:t>NSW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2180352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90" r:id="rId2"/>
    <p:sldLayoutId id="2147483688" r:id="rId3"/>
    <p:sldLayoutId id="2147483692" r:id="rId4"/>
    <p:sldLayoutId id="2147483691" r:id="rId5"/>
    <p:sldLayoutId id="2147483694" r:id="rId6"/>
    <p:sldLayoutId id="2147483675" r:id="rId7"/>
    <p:sldLayoutId id="2147483670" r:id="rId8"/>
    <p:sldLayoutId id="2147483689" r:id="rId9"/>
    <p:sldLayoutId id="2147483671" r:id="rId10"/>
    <p:sldLayoutId id="2147483696" r:id="rId11"/>
    <p:sldLayoutId id="2147483697" r:id="rId12"/>
    <p:sldLayoutId id="2147483695" r:id="rId13"/>
    <p:sldLayoutId id="2147483698" r:id="rId14"/>
    <p:sldLayoutId id="2147483687" r:id="rId15"/>
    <p:sldLayoutId id="2147483699" r:id="rId16"/>
    <p:sldLayoutId id="2147483717" r:id="rId17"/>
    <p:sldLayoutId id="2147483718" r:id="rId18"/>
    <p:sldLayoutId id="2147483719" r:id="rId19"/>
  </p:sldLayoutIdLst>
  <p:transition>
    <p:fade/>
  </p:transition>
  <p:hf sldNum="0" hdr="0" dt="0"/>
  <p:txStyles>
    <p:titleStyle>
      <a:lvl1pPr algn="l" defTabSz="685798" rtl="0" eaLnBrk="1" latinLnBrk="0" hangingPunct="1">
        <a:lnSpc>
          <a:spcPct val="90000"/>
        </a:lnSpc>
        <a:spcBef>
          <a:spcPct val="0"/>
        </a:spcBef>
        <a:buNone/>
        <a:defRPr sz="2800" b="0" i="0" kern="1200">
          <a:solidFill>
            <a:schemeClr val="tx2"/>
          </a:solidFill>
          <a:latin typeface="Montserrat SemiBold" panose="00000700000000000000" pitchFamily="2" charset="0"/>
          <a:ea typeface="+mj-ea"/>
          <a:cs typeface="+mj-cs"/>
        </a:defRPr>
      </a:lvl1pPr>
    </p:titleStyle>
    <p:bodyStyle>
      <a:lvl1pPr marL="177800" indent="-177800" algn="l" defTabSz="685798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Montserrat Medium" pitchFamily="2" charset="77"/>
          <a:ea typeface="+mn-ea"/>
          <a:cs typeface="+mn-cs"/>
        </a:defRPr>
      </a:lvl1pPr>
      <a:lvl2pPr marL="355600" indent="-177800" algn="l" defTabSz="685798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ClrTx/>
        <a:buFont typeface="Montserrat Medium" panose="00000600000000000000" pitchFamily="2" charset="0"/>
        <a:buChar char="−"/>
        <a:defRPr sz="1600" kern="1200">
          <a:solidFill>
            <a:schemeClr val="tx2"/>
          </a:solidFill>
          <a:latin typeface="Montserrat Medium" pitchFamily="2" charset="77"/>
          <a:ea typeface="+mn-ea"/>
          <a:cs typeface="+mn-cs"/>
        </a:defRPr>
      </a:lvl2pPr>
      <a:lvl3pPr marL="541338" indent="-177800" algn="l" defTabSz="685798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ClrTx/>
        <a:buFont typeface="Montserrat Medium" panose="00000600000000000000" pitchFamily="2" charset="0"/>
        <a:buChar char="»"/>
        <a:tabLst/>
        <a:defRPr sz="1600" kern="1200">
          <a:solidFill>
            <a:schemeClr val="tx2"/>
          </a:solidFill>
          <a:latin typeface="Montserrat Medium" pitchFamily="2" charset="77"/>
          <a:ea typeface="+mn-ea"/>
          <a:cs typeface="+mn-cs"/>
        </a:defRPr>
      </a:lvl3pPr>
      <a:lvl4pPr marL="719138" indent="-185738" algn="l" defTabSz="685798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ClrTx/>
        <a:buFont typeface="Courier New" panose="02070309020205020404" pitchFamily="49" charset="0"/>
        <a:buChar char="o"/>
        <a:defRPr sz="1400" b="0" i="0" kern="1200">
          <a:solidFill>
            <a:schemeClr val="tx2"/>
          </a:solidFill>
          <a:latin typeface="Montserrat Medium" panose="00000600000000000000" pitchFamily="2" charset="0"/>
          <a:ea typeface="+mn-ea"/>
          <a:cs typeface="+mn-cs"/>
        </a:defRPr>
      </a:lvl4pPr>
      <a:lvl5pPr marL="896938" indent="-177800" algn="l" defTabSz="685798" rtl="0" eaLnBrk="1" latinLnBrk="0" hangingPunct="1">
        <a:lnSpc>
          <a:spcPct val="15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200" b="0" i="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43" indent="-171449" algn="l" defTabSz="68579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42" indent="-171449" algn="l" defTabSz="68579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41" indent="-171449" algn="l" defTabSz="68579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40" indent="-171449" algn="l" defTabSz="68579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9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9" algn="l" defTabSz="68579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98" algn="l" defTabSz="68579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96" algn="l" defTabSz="68579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96" algn="l" defTabSz="68579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94" algn="l" defTabSz="68579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93" algn="l" defTabSz="68579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92" algn="l" defTabSz="68579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90" algn="l" defTabSz="68579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9" pos="211" userDrawn="1">
          <p15:clr>
            <a:srgbClr val="F26B43"/>
          </p15:clr>
        </p15:guide>
        <p15:guide id="20" pos="3840" userDrawn="1">
          <p15:clr>
            <a:srgbClr val="F26B43"/>
          </p15:clr>
        </p15:guide>
        <p15:guide id="21" pos="7435" userDrawn="1">
          <p15:clr>
            <a:srgbClr val="F26B43"/>
          </p15:clr>
        </p15:guide>
        <p15:guide id="22" orient="horz" pos="249" userDrawn="1">
          <p15:clr>
            <a:srgbClr val="F26B43"/>
          </p15:clr>
        </p15:guide>
        <p15:guide id="23" orient="horz" pos="4178" userDrawn="1">
          <p15:clr>
            <a:srgbClr val="F26B43"/>
          </p15:clr>
        </p15:guide>
        <p15:guide id="34" orient="horz" pos="527" userDrawn="1">
          <p15:clr>
            <a:srgbClr val="FBAE40"/>
          </p15:clr>
        </p15:guide>
        <p15:guide id="35" orient="horz" pos="867" userDrawn="1">
          <p15:clr>
            <a:srgbClr val="FBAE40"/>
          </p15:clr>
        </p15:guide>
        <p15:guide id="36" orient="horz" pos="1049" userDrawn="1">
          <p15:clr>
            <a:srgbClr val="FBAE40"/>
          </p15:clr>
        </p15:guide>
        <p15:guide id="37" pos="844" userDrawn="1">
          <p15:clr>
            <a:srgbClr val="FDE53C"/>
          </p15:clr>
        </p15:guide>
        <p15:guide id="38" pos="1443" userDrawn="1">
          <p15:clr>
            <a:srgbClr val="FDE53C"/>
          </p15:clr>
        </p15:guide>
        <p15:guide id="39" pos="2043" userDrawn="1">
          <p15:clr>
            <a:srgbClr val="FDE53C"/>
          </p15:clr>
        </p15:guide>
        <p15:guide id="40" pos="2641" userDrawn="1">
          <p15:clr>
            <a:srgbClr val="FDE53C"/>
          </p15:clr>
        </p15:guide>
        <p15:guide id="41" pos="3241" userDrawn="1">
          <p15:clr>
            <a:srgbClr val="FDE53C"/>
          </p15:clr>
        </p15:guide>
        <p15:guide id="42" pos="4439" userDrawn="1">
          <p15:clr>
            <a:srgbClr val="FDE53C"/>
          </p15:clr>
        </p15:guide>
        <p15:guide id="43" pos="5039" userDrawn="1">
          <p15:clr>
            <a:srgbClr val="FDE53C"/>
          </p15:clr>
        </p15:guide>
        <p15:guide id="44" pos="5637" userDrawn="1">
          <p15:clr>
            <a:srgbClr val="FDE53C"/>
          </p15:clr>
        </p15:guide>
        <p15:guide id="45" pos="6236" userDrawn="1">
          <p15:clr>
            <a:srgbClr val="FDE53C"/>
          </p15:clr>
        </p15:guide>
        <p15:guide id="46" pos="6835" userDrawn="1">
          <p15:clr>
            <a:srgbClr val="FDE53C"/>
          </p15:clr>
        </p15:guide>
        <p15:guide id="47" orient="horz" pos="1253" userDrawn="1">
          <p15:clr>
            <a:srgbClr val="FBAE4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9467" y="6391868"/>
            <a:ext cx="5400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70A22D65-9FDC-489F-B10E-6D0B5D9F1F89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89467" y="1844675"/>
            <a:ext cx="11037572" cy="4277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89468" y="747159"/>
            <a:ext cx="11497401" cy="49847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 descr="NSW Government Logo" title="NSW Government Logo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0991" y="6121867"/>
            <a:ext cx="659276" cy="5400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EFECAC3-BF7B-B746-B2D0-F554BFDC29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74AE827-7224-224D-825A-55775AA3B745}"/>
              </a:ext>
            </a:extLst>
          </p:cNvPr>
          <p:cNvSpPr txBox="1"/>
          <p:nvPr userDrawn="1"/>
        </p:nvSpPr>
        <p:spPr>
          <a:xfrm>
            <a:off x="409293" y="365498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tx2"/>
                </a:solidFill>
                <a:latin typeface="Montserrat SemiBold" pitchFamily="2" charset="77"/>
              </a:rPr>
              <a:t>NSW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216852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</p:sldLayoutIdLst>
  <p:transition>
    <p:fade/>
  </p:transition>
  <p:hf sldNum="0" hdr="0" dt="0"/>
  <p:txStyles>
    <p:titleStyle>
      <a:lvl1pPr algn="l" defTabSz="514337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2"/>
          </a:solidFill>
          <a:latin typeface="Montserrat SemiBold" panose="00000700000000000000" pitchFamily="2" charset="0"/>
          <a:ea typeface="+mj-ea"/>
          <a:cs typeface="+mj-cs"/>
        </a:defRPr>
      </a:lvl1pPr>
    </p:titleStyle>
    <p:bodyStyle>
      <a:lvl1pPr marL="133347" indent="-133347" algn="l" defTabSz="514337" rtl="0" eaLnBrk="1" latinLnBrk="0" hangingPunct="1">
        <a:lnSpc>
          <a:spcPct val="15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Montserrat Medium" pitchFamily="2" charset="77"/>
          <a:ea typeface="+mn-ea"/>
          <a:cs typeface="+mn-cs"/>
        </a:defRPr>
      </a:lvl1pPr>
      <a:lvl2pPr marL="266693" indent="-133347" algn="l" defTabSz="514337" rtl="0" eaLnBrk="1" latinLnBrk="0" hangingPunct="1">
        <a:lnSpc>
          <a:spcPct val="150000"/>
        </a:lnSpc>
        <a:spcBef>
          <a:spcPts val="0"/>
        </a:spcBef>
        <a:spcAft>
          <a:spcPts val="450"/>
        </a:spcAft>
        <a:buClrTx/>
        <a:buFont typeface="Montserrat Medium" panose="00000600000000000000" pitchFamily="2" charset="0"/>
        <a:buChar char="−"/>
        <a:defRPr sz="1600" kern="1200">
          <a:solidFill>
            <a:schemeClr val="tx2"/>
          </a:solidFill>
          <a:latin typeface="Montserrat Medium" pitchFamily="2" charset="77"/>
          <a:ea typeface="+mn-ea"/>
          <a:cs typeface="+mn-cs"/>
        </a:defRPr>
      </a:lvl2pPr>
      <a:lvl3pPr marL="405994" indent="-133347" algn="l" defTabSz="514337" rtl="0" eaLnBrk="1" latinLnBrk="0" hangingPunct="1">
        <a:lnSpc>
          <a:spcPct val="150000"/>
        </a:lnSpc>
        <a:spcBef>
          <a:spcPts val="0"/>
        </a:spcBef>
        <a:spcAft>
          <a:spcPts val="450"/>
        </a:spcAft>
        <a:buClrTx/>
        <a:buFont typeface="Montserrat Medium" panose="00000600000000000000" pitchFamily="2" charset="0"/>
        <a:buChar char="»"/>
        <a:tabLst/>
        <a:defRPr sz="1600" kern="1200">
          <a:solidFill>
            <a:schemeClr val="tx2"/>
          </a:solidFill>
          <a:latin typeface="Montserrat Medium" pitchFamily="2" charset="77"/>
          <a:ea typeface="+mn-ea"/>
          <a:cs typeface="+mn-cs"/>
        </a:defRPr>
      </a:lvl3pPr>
      <a:lvl4pPr marL="539341" indent="-139301" algn="l" defTabSz="514337" rtl="0" eaLnBrk="1" latinLnBrk="0" hangingPunct="1">
        <a:lnSpc>
          <a:spcPct val="150000"/>
        </a:lnSpc>
        <a:spcBef>
          <a:spcPts val="0"/>
        </a:spcBef>
        <a:spcAft>
          <a:spcPts val="450"/>
        </a:spcAft>
        <a:buClrTx/>
        <a:buFont typeface="Courier New" panose="02070309020205020404" pitchFamily="49" charset="0"/>
        <a:buChar char="o"/>
        <a:defRPr sz="1400" b="0" i="0" kern="1200">
          <a:solidFill>
            <a:schemeClr val="tx2"/>
          </a:solidFill>
          <a:latin typeface="Montserrat Medium" panose="00000600000000000000" pitchFamily="2" charset="0"/>
          <a:ea typeface="+mn-ea"/>
          <a:cs typeface="+mn-cs"/>
        </a:defRPr>
      </a:lvl4pPr>
      <a:lvl5pPr marL="672687" indent="-133347" algn="l" defTabSz="514337" rtl="0" eaLnBrk="1" latinLnBrk="0" hangingPunct="1">
        <a:lnSpc>
          <a:spcPct val="15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1200" b="0" i="0" kern="1200">
          <a:solidFill>
            <a:schemeClr val="tx2"/>
          </a:solidFill>
          <a:latin typeface="+mn-lt"/>
          <a:ea typeface="+mn-ea"/>
          <a:cs typeface="+mn-cs"/>
        </a:defRPr>
      </a:lvl5pPr>
      <a:lvl6pPr marL="1414422" indent="-128584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590" indent="-128584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758" indent="-128584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25" indent="-128584" algn="l" defTabSz="51433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37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03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2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39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07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174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2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9" pos="184">
          <p15:clr>
            <a:srgbClr val="F26B43"/>
          </p15:clr>
        </p15:guide>
        <p15:guide id="20" pos="2880">
          <p15:clr>
            <a:srgbClr val="F26B43"/>
          </p15:clr>
        </p15:guide>
        <p15:guide id="21" pos="5576">
          <p15:clr>
            <a:srgbClr val="F26B43"/>
          </p15:clr>
        </p15:guide>
        <p15:guide id="22" orient="horz" pos="249">
          <p15:clr>
            <a:srgbClr val="F26B43"/>
          </p15:clr>
        </p15:guide>
        <p15:guide id="23" orient="horz" pos="4178">
          <p15:clr>
            <a:srgbClr val="F26B43"/>
          </p15:clr>
        </p15:guide>
        <p15:guide id="34" orient="horz" pos="527">
          <p15:clr>
            <a:srgbClr val="FBAE40"/>
          </p15:clr>
        </p15:guide>
        <p15:guide id="35" orient="horz" pos="867">
          <p15:clr>
            <a:srgbClr val="FBAE40"/>
          </p15:clr>
        </p15:guide>
        <p15:guide id="36" orient="horz" pos="1049">
          <p15:clr>
            <a:srgbClr val="FBAE40"/>
          </p15:clr>
        </p15:guide>
        <p15:guide id="37" pos="633">
          <p15:clr>
            <a:srgbClr val="FDE53C"/>
          </p15:clr>
        </p15:guide>
        <p15:guide id="38" pos="1082">
          <p15:clr>
            <a:srgbClr val="FDE53C"/>
          </p15:clr>
        </p15:guide>
        <p15:guide id="39" pos="1532">
          <p15:clr>
            <a:srgbClr val="FDE53C"/>
          </p15:clr>
        </p15:guide>
        <p15:guide id="40" pos="1981">
          <p15:clr>
            <a:srgbClr val="FDE53C"/>
          </p15:clr>
        </p15:guide>
        <p15:guide id="41" pos="2431">
          <p15:clr>
            <a:srgbClr val="FDE53C"/>
          </p15:clr>
        </p15:guide>
        <p15:guide id="42" pos="3329">
          <p15:clr>
            <a:srgbClr val="FDE53C"/>
          </p15:clr>
        </p15:guide>
        <p15:guide id="43" pos="3779">
          <p15:clr>
            <a:srgbClr val="FDE53C"/>
          </p15:clr>
        </p15:guide>
        <p15:guide id="44" pos="4228">
          <p15:clr>
            <a:srgbClr val="FDE53C"/>
          </p15:clr>
        </p15:guide>
        <p15:guide id="45" pos="4677">
          <p15:clr>
            <a:srgbClr val="FDE53C"/>
          </p15:clr>
        </p15:guide>
        <p15:guide id="46" pos="5126">
          <p15:clr>
            <a:srgbClr val="FDE53C"/>
          </p15:clr>
        </p15:guide>
        <p15:guide id="47" orient="horz" pos="1162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mallbusiness.nsw.gov.au/faster-payment-registration/polic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697495" y="4391102"/>
            <a:ext cx="4630720" cy="1766983"/>
          </a:xfrm>
        </p:spPr>
        <p:txBody>
          <a:bodyPr/>
          <a:lstStyle/>
          <a:p>
            <a:pPr defTabSz="457173">
              <a:lnSpc>
                <a:spcPct val="100000"/>
              </a:lnSpc>
              <a:spcAft>
                <a:spcPts val="0"/>
              </a:spcAft>
            </a:pPr>
            <a:r>
              <a:rPr lang="en-AU" sz="2400" b="1" dirty="0">
                <a:solidFill>
                  <a:schemeClr val="tx1"/>
                </a:solidFill>
                <a:latin typeface="+mn-lt"/>
              </a:rPr>
              <a:t>Graeme Northcote</a:t>
            </a:r>
          </a:p>
          <a:p>
            <a:pPr defTabSz="457173">
              <a:lnSpc>
                <a:spcPct val="100000"/>
              </a:lnSpc>
              <a:spcAft>
                <a:spcPts val="0"/>
              </a:spcAft>
            </a:pPr>
            <a:r>
              <a:rPr lang="en-AU" sz="2400" dirty="0">
                <a:solidFill>
                  <a:schemeClr val="tx1"/>
                </a:solidFill>
                <a:latin typeface="+mn-lt"/>
              </a:rPr>
              <a:t>Senior Manager                       Business Services </a:t>
            </a:r>
          </a:p>
          <a:p>
            <a:pPr defTabSz="457173">
              <a:lnSpc>
                <a:spcPct val="100000"/>
              </a:lnSpc>
              <a:spcAft>
                <a:spcPts val="0"/>
              </a:spcAft>
            </a:pPr>
            <a:r>
              <a:rPr lang="en-AU" sz="2400" dirty="0">
                <a:solidFill>
                  <a:schemeClr val="tx1"/>
                </a:solidFill>
                <a:latin typeface="+mn-lt"/>
              </a:rPr>
              <a:t>Operations </a:t>
            </a:r>
          </a:p>
          <a:p>
            <a:pPr defTabSz="457173">
              <a:lnSpc>
                <a:spcPct val="100000"/>
              </a:lnSpc>
              <a:spcAft>
                <a:spcPts val="0"/>
              </a:spcAft>
            </a:pPr>
            <a:r>
              <a:rPr lang="en-AU" sz="2400" dirty="0">
                <a:solidFill>
                  <a:schemeClr val="tx1"/>
                </a:solidFill>
                <a:latin typeface="+mn-lt"/>
              </a:rPr>
              <a:t>(including PCards)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AU" sz="2400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98643" y="2479199"/>
            <a:ext cx="6071366" cy="1107996"/>
          </a:xfrm>
        </p:spPr>
        <p:txBody>
          <a:bodyPr/>
          <a:lstStyle/>
          <a:p>
            <a:r>
              <a:rPr lang="en-AU" sz="5400" b="1" dirty="0"/>
              <a:t>Purchasing Update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129F4F-B3AA-9C46-8863-DD9BF72B7D58}"/>
              </a:ext>
            </a:extLst>
          </p:cNvPr>
          <p:cNvSpPr txBox="1"/>
          <p:nvPr/>
        </p:nvSpPr>
        <p:spPr>
          <a:xfrm>
            <a:off x="11489635" y="646706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AU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336960-90DC-40ED-88FB-E35BBDF21EA7}"/>
              </a:ext>
            </a:extLst>
          </p:cNvPr>
          <p:cNvSpPr/>
          <p:nvPr/>
        </p:nvSpPr>
        <p:spPr>
          <a:xfrm>
            <a:off x="371475" y="4391102"/>
            <a:ext cx="30828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/>
              <a:t>Angela Baiguini</a:t>
            </a:r>
          </a:p>
          <a:p>
            <a:r>
              <a:rPr lang="en-AU" sz="2400" dirty="0"/>
              <a:t>R/Senior Manager </a:t>
            </a:r>
          </a:p>
          <a:p>
            <a:r>
              <a:rPr lang="en-AU" sz="2400" dirty="0"/>
              <a:t>Accounts Payable</a:t>
            </a:r>
          </a:p>
        </p:txBody>
      </p:sp>
    </p:spTree>
    <p:extLst>
      <p:ext uri="{BB962C8B-B14F-4D97-AF65-F5344CB8AC3E}">
        <p14:creationId xmlns:p14="http://schemas.microsoft.com/office/powerpoint/2010/main" val="3708393270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>
            <a:spLocks/>
          </p:cNvSpPr>
          <p:nvPr/>
        </p:nvSpPr>
        <p:spPr>
          <a:xfrm>
            <a:off x="1210476" y="262679"/>
            <a:ext cx="7675491" cy="626898"/>
          </a:xfrm>
          <a:prstGeom prst="rect">
            <a:avLst/>
          </a:prstGeom>
        </p:spPr>
        <p:txBody>
          <a:bodyPr vert="horz" lIns="0" tIns="41913" rIns="83836" bIns="41913" rtlCol="0" anchor="b">
            <a:noAutofit/>
          </a:bodyPr>
          <a:lstStyle>
            <a:lvl1pPr algn="l" defTabSz="912736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defRPr/>
            </a:pPr>
            <a:endParaRPr lang="en-AU" sz="2700" dirty="0">
              <a:solidFill>
                <a:srgbClr val="A2292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135" y="2972796"/>
            <a:ext cx="11741865" cy="930639"/>
          </a:xfrm>
        </p:spPr>
        <p:txBody>
          <a:bodyPr/>
          <a:lstStyle/>
          <a:p>
            <a:r>
              <a:rPr lang="en-AU" sz="4000" dirty="0">
                <a:solidFill>
                  <a:schemeClr val="tx1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92540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A79848-36F7-41C1-955F-30E004D6573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4963" y="1686910"/>
            <a:ext cx="7511068" cy="4904390"/>
          </a:xfr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400" b="1" dirty="0"/>
              <a:t>NSW Government long term strategy – wherever possible, use a PCard!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3x cheaper than raising a purchase order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98% of Education purchases can be made with PCards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Better budget tracking and control with immediate visibility of your spend through Expense8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Instant payment for small businesses – </a:t>
            </a:r>
            <a:r>
              <a:rPr lang="en-GB" sz="2400" i="1" dirty="0"/>
              <a:t>Small Business Faster Payment Terms  </a:t>
            </a:r>
            <a:endParaRPr lang="en-AU" sz="2400" u="sng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74433C-488F-4A83-BE37-FF6B85F61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The big picture: what’s happening in purchasing land? </a:t>
            </a:r>
          </a:p>
        </p:txBody>
      </p:sp>
      <p:pic>
        <p:nvPicPr>
          <p:cNvPr id="7" name="7E848E74-7FE9-45A4-9358-CC967604F9D1" descr="7E848E74-7FE9-45A4-9358-CC967604F9D1">
            <a:extLst>
              <a:ext uri="{FF2B5EF4-FFF2-40B4-BE49-F238E27FC236}">
                <a16:creationId xmlns:a16="http://schemas.microsoft.com/office/drawing/2014/main" id="{B00B9765-96B9-411B-91FE-0533DC0D92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86108" y="4196443"/>
            <a:ext cx="4013881" cy="256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B3CB3128-9B91-4106-A273-CF0ED92B218A}"/>
              </a:ext>
            </a:extLst>
          </p:cNvPr>
          <p:cNvGrpSpPr/>
          <p:nvPr/>
        </p:nvGrpSpPr>
        <p:grpSpPr>
          <a:xfrm>
            <a:off x="8470523" y="1964871"/>
            <a:ext cx="2832856" cy="2231572"/>
            <a:chOff x="7735736" y="1686910"/>
            <a:chExt cx="2832856" cy="2231572"/>
          </a:xfrm>
        </p:grpSpPr>
        <p:pic>
          <p:nvPicPr>
            <p:cNvPr id="11" name="Picture 10" descr="A close up of a logo&#10;&#10;Description automatically generated">
              <a:extLst>
                <a:ext uri="{FF2B5EF4-FFF2-40B4-BE49-F238E27FC236}">
                  <a16:creationId xmlns:a16="http://schemas.microsoft.com/office/drawing/2014/main" id="{CA2CCB1C-1E37-4DE6-AD53-935B145DC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35736" y="1686910"/>
              <a:ext cx="2832856" cy="223157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B9F17E5-A520-4179-B32C-A6C3701E92B2}"/>
                </a:ext>
              </a:extLst>
            </p:cNvPr>
            <p:cNvSpPr txBox="1"/>
            <p:nvPr/>
          </p:nvSpPr>
          <p:spPr>
            <a:xfrm>
              <a:off x="7875814" y="2024743"/>
              <a:ext cx="2552700" cy="1143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AU" sz="3600" i="1" dirty="0"/>
                <a:t>I’m here to stay!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738629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2D4FB873-4FA4-4391-9044-A6D62373839A}"/>
              </a:ext>
            </a:extLst>
          </p:cNvPr>
          <p:cNvSpPr/>
          <p:nvPr/>
        </p:nvSpPr>
        <p:spPr>
          <a:xfrm>
            <a:off x="543098" y="2205990"/>
            <a:ext cx="10801004" cy="2398419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20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6229" y="1028351"/>
            <a:ext cx="11478677" cy="498470"/>
          </a:xfrm>
        </p:spPr>
        <p:txBody>
          <a:bodyPr/>
          <a:lstStyle/>
          <a:p>
            <a:r>
              <a:rPr lang="en-AU" i="1" dirty="0"/>
              <a:t>Whole of Government Faster Payment Terms Policy</a:t>
            </a:r>
            <a:r>
              <a:rPr lang="en-AU" dirty="0"/>
              <a:t> – </a:t>
            </a:r>
            <a:br>
              <a:rPr lang="en-AU" dirty="0"/>
            </a:br>
            <a:r>
              <a:rPr lang="en-AU" dirty="0"/>
              <a:t>what’s that?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6229" y="6188899"/>
            <a:ext cx="344172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16C895-348D-4FA1-AC3F-6A98EE2CBA64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41E42"/>
                </a:solidFill>
                <a:effectLst/>
                <a:uLnTx/>
                <a:uFillTx/>
                <a:latin typeface="Montserrat Medium"/>
                <a:ea typeface="+mn-ea"/>
                <a:cs typeface="+mn-cs"/>
              </a:rPr>
              <a:pPr marL="0" marR="0" lvl="0" indent="0" algn="l" defTabSz="4571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41E42"/>
              </a:solidFill>
              <a:effectLst/>
              <a:uLnTx/>
              <a:uFillTx/>
              <a:latin typeface="Montserrat Medium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0401" y="6384747"/>
            <a:ext cx="4057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665">
              <a:defRPr/>
            </a:pPr>
            <a:r>
              <a:rPr lang="en-AU" sz="800" dirty="0">
                <a:solidFill>
                  <a:schemeClr val="tx2"/>
                </a:solidFill>
                <a:latin typeface="Montserrat Light" panose="00000400000000000000" pitchFamily="2" charset="0"/>
                <a:cs typeface="Arial" panose="020B0604020202020204" pitchFamily="34" charset="0"/>
              </a:rPr>
              <a:t>Extracted from </a:t>
            </a:r>
            <a:r>
              <a:rPr lang="en-AU" sz="800" dirty="0">
                <a:solidFill>
                  <a:schemeClr val="tx2"/>
                </a:solidFill>
                <a:latin typeface="Montserrat Light" panose="00000400000000000000" pitchFamily="2" charset="0"/>
                <a:cs typeface="Arial" panose="020B0604020202020204" pitchFamily="34" charset="0"/>
                <a:hlinkClick r:id="rId3"/>
              </a:rPr>
              <a:t>https://www.smallbusiness.nsw.gov.au/faster-payment-registration/policy</a:t>
            </a:r>
            <a:endParaRPr lang="en-AU" sz="800" dirty="0">
              <a:solidFill>
                <a:schemeClr val="tx2"/>
              </a:solidFill>
              <a:latin typeface="Montserrat Light" panose="000004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260BA5-4A98-4F48-B4BD-1C7F81EE6003}"/>
              </a:ext>
            </a:extLst>
          </p:cNvPr>
          <p:cNvSpPr/>
          <p:nvPr/>
        </p:nvSpPr>
        <p:spPr>
          <a:xfrm>
            <a:off x="543098" y="5152520"/>
            <a:ext cx="10801004" cy="461665"/>
          </a:xfrm>
          <a:prstGeom prst="rect">
            <a:avLst/>
          </a:prstGeom>
          <a:ln w="190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AU" sz="2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Make it easy for you and your school. Pay </a:t>
            </a:r>
            <a:r>
              <a:rPr lang="en-AU" sz="2400" b="1" u="sng" dirty="0">
                <a:solidFill>
                  <a:schemeClr val="tx2">
                    <a:lumMod val="75000"/>
                    <a:lumOff val="25000"/>
                  </a:schemeClr>
                </a:solidFill>
              </a:rPr>
              <a:t>instantly</a:t>
            </a:r>
            <a:r>
              <a:rPr lang="en-AU" sz="2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with your PCard!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449C601-7171-46BE-BB9F-74D00EBA930D}"/>
              </a:ext>
            </a:extLst>
          </p:cNvPr>
          <p:cNvGrpSpPr/>
          <p:nvPr/>
        </p:nvGrpSpPr>
        <p:grpSpPr>
          <a:xfrm>
            <a:off x="716019" y="2497258"/>
            <a:ext cx="10279750" cy="1815882"/>
            <a:chOff x="720781" y="2567196"/>
            <a:chExt cx="10279750" cy="181588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07B0990-7B7D-4A2B-B250-113760BEE180}"/>
                </a:ext>
              </a:extLst>
            </p:cNvPr>
            <p:cNvSpPr/>
            <p:nvPr/>
          </p:nvSpPr>
          <p:spPr>
            <a:xfrm>
              <a:off x="720781" y="2567196"/>
              <a:ext cx="2386987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1600" dirty="0"/>
                <a:t>Cash flow is a big issue for small businesses. 1/3 say late payments affect their personal finances and business health.  </a:t>
              </a:r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A30FF180-2001-42EE-908D-51EAAC27DF31}"/>
                </a:ext>
              </a:extLst>
            </p:cNvPr>
            <p:cNvSpPr/>
            <p:nvPr/>
          </p:nvSpPr>
          <p:spPr>
            <a:xfrm>
              <a:off x="3253955" y="3185578"/>
              <a:ext cx="387928" cy="354677"/>
            </a:xfrm>
            <a:prstGeom prst="rightArrow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AU" sz="24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B2C1FFB-ED20-4FA4-80CA-B3B865482ADC}"/>
                </a:ext>
              </a:extLst>
            </p:cNvPr>
            <p:cNvSpPr/>
            <p:nvPr/>
          </p:nvSpPr>
          <p:spPr>
            <a:xfrm>
              <a:off x="3788071" y="2567196"/>
              <a:ext cx="1972887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1600" dirty="0"/>
                <a:t>The NSW Government has committed to faster payments for small businesses.</a:t>
              </a:r>
            </a:p>
          </p:txBody>
        </p:sp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D59AF476-B653-4D7E-89F5-F6530FD5F876}"/>
                </a:ext>
              </a:extLst>
            </p:cNvPr>
            <p:cNvSpPr/>
            <p:nvPr/>
          </p:nvSpPr>
          <p:spPr>
            <a:xfrm>
              <a:off x="5811765" y="3174687"/>
              <a:ext cx="387928" cy="354677"/>
            </a:xfrm>
            <a:prstGeom prst="rightArrow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AU" sz="24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063B654-A2C9-41AD-A6A2-6369172A4916}"/>
                </a:ext>
              </a:extLst>
            </p:cNvPr>
            <p:cNvSpPr/>
            <p:nvPr/>
          </p:nvSpPr>
          <p:spPr>
            <a:xfrm>
              <a:off x="6249573" y="2567196"/>
              <a:ext cx="195626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1600" b="1" dirty="0"/>
                <a:t>Now: </a:t>
              </a:r>
              <a:r>
                <a:rPr lang="en-AU" sz="1600" dirty="0"/>
                <a:t>Payments made before 31 December 2019 – must be paid within 20 days. 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4019476-0512-4D1F-91FE-FB6E883AD3E0}"/>
                </a:ext>
              </a:extLst>
            </p:cNvPr>
            <p:cNvSpPr/>
            <p:nvPr/>
          </p:nvSpPr>
          <p:spPr>
            <a:xfrm>
              <a:off x="8943029" y="2578086"/>
              <a:ext cx="205750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1600" b="1" dirty="0"/>
                <a:t>Coming soon: </a:t>
              </a:r>
              <a:r>
                <a:rPr lang="en-AU" sz="1600" dirty="0"/>
                <a:t>Payments made after 31 December 2019 – must be paid within 5 days.</a:t>
              </a:r>
            </a:p>
          </p:txBody>
        </p:sp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25C80A4F-8BDA-4EE1-95A2-CE9D1F7A3637}"/>
                </a:ext>
              </a:extLst>
            </p:cNvPr>
            <p:cNvSpPr/>
            <p:nvPr/>
          </p:nvSpPr>
          <p:spPr>
            <a:xfrm>
              <a:off x="8411176" y="3174687"/>
              <a:ext cx="387928" cy="354677"/>
            </a:xfrm>
            <a:prstGeom prst="rightArrow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A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5584136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E01C6-0466-4D01-A1A3-2092C8B87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229" y="659374"/>
            <a:ext cx="11458138" cy="498470"/>
          </a:xfrm>
        </p:spPr>
        <p:txBody>
          <a:bodyPr/>
          <a:lstStyle/>
          <a:p>
            <a:r>
              <a:rPr lang="en-US" dirty="0"/>
              <a:t>Suggested purchasing methods by supply type</a:t>
            </a:r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95A5A8-B292-4AC2-9064-BDFE6338F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229" y="6188899"/>
            <a:ext cx="293372" cy="365125"/>
          </a:xfrm>
          <a:prstGeom prst="rect">
            <a:avLst/>
          </a:prstGeom>
        </p:spPr>
        <p:txBody>
          <a:bodyPr/>
          <a:lstStyle/>
          <a:p>
            <a:fld id="{0F017F17-1A77-4CB1-AD81-F3AA411EB8A8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9" name="Table 8" descr="Write an accurate and equivalent text description  that provides the same content and function as this item. See http://diagramcenter.org/table-of-contents-2.html &#10;">
            <a:extLst>
              <a:ext uri="{FF2B5EF4-FFF2-40B4-BE49-F238E27FC236}">
                <a16:creationId xmlns:a16="http://schemas.microsoft.com/office/drawing/2014/main" id="{A71EBC96-7296-4EB3-AB2E-996C74A083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359367"/>
              </p:ext>
            </p:extLst>
          </p:nvPr>
        </p:nvGraphicFramePr>
        <p:xfrm>
          <a:off x="316229" y="1140237"/>
          <a:ext cx="11000593" cy="5231224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5233946">
                  <a:extLst>
                    <a:ext uri="{9D8B030D-6E8A-4147-A177-3AD203B41FA5}">
                      <a16:colId xmlns:a16="http://schemas.microsoft.com/office/drawing/2014/main" val="2566279092"/>
                    </a:ext>
                  </a:extLst>
                </a:gridCol>
                <a:gridCol w="5766647">
                  <a:extLst>
                    <a:ext uri="{9D8B030D-6E8A-4147-A177-3AD203B41FA5}">
                      <a16:colId xmlns:a16="http://schemas.microsoft.com/office/drawing/2014/main" val="1575249121"/>
                    </a:ext>
                  </a:extLst>
                </a:gridCol>
              </a:tblGrid>
              <a:tr h="343016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Type of Purchase</a:t>
                      </a:r>
                      <a:endParaRPr lang="en-AU" sz="1700" dirty="0"/>
                    </a:p>
                  </a:txBody>
                  <a:tcPr marL="85754" marR="85754" marT="42877" marB="42877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Current Suggested</a:t>
                      </a:r>
                      <a:r>
                        <a:rPr lang="en-US" sz="1700" baseline="0" dirty="0"/>
                        <a:t> method(s)*</a:t>
                      </a:r>
                      <a:endParaRPr lang="en-AU" sz="1700" dirty="0"/>
                    </a:p>
                  </a:txBody>
                  <a:tcPr marL="85754" marR="85754" marT="42877" marB="42877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7499431"/>
                  </a:ext>
                </a:extLst>
              </a:tr>
              <a:tr h="600278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eCatalogue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Shopping cart/Purchase order (EDBuy includes PCard option)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1330330334"/>
                  </a:ext>
                </a:extLst>
              </a:tr>
              <a:tr h="350716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Single purchases &gt; $10,000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Shopping cart/Purchase order/PCard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1624440266"/>
                  </a:ext>
                </a:extLst>
              </a:tr>
              <a:tr h="350716"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Single purchases</a:t>
                      </a:r>
                      <a:r>
                        <a:rPr lang="en-AU" sz="1700" baseline="0" dirty="0"/>
                        <a:t> &lt; $10,000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PCard</a:t>
                      </a:r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1357113282"/>
                  </a:ext>
                </a:extLst>
              </a:tr>
              <a:tr h="350716"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Utilities</a:t>
                      </a:r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Limit order/PCard</a:t>
                      </a:r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3079130042"/>
                  </a:ext>
                </a:extLst>
              </a:tr>
              <a:tr h="350716"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Recurring</a:t>
                      </a:r>
                      <a:r>
                        <a:rPr lang="en-AU" sz="1700" baseline="0" dirty="0"/>
                        <a:t> supply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Limit</a:t>
                      </a:r>
                      <a:r>
                        <a:rPr lang="en-AU" sz="1700" baseline="0" dirty="0"/>
                        <a:t> order/PCard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3310945436"/>
                  </a:ext>
                </a:extLst>
              </a:tr>
              <a:tr h="350716"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In</a:t>
                      </a:r>
                      <a:r>
                        <a:rPr lang="en-AU" sz="1700" baseline="0" dirty="0"/>
                        <a:t> store POS (hardware, retailers, fuel)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PCard</a:t>
                      </a:r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2841530928"/>
                  </a:ext>
                </a:extLst>
              </a:tr>
              <a:tr h="857540"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Online Purchasing</a:t>
                      </a:r>
                    </a:p>
                    <a:p>
                      <a:pPr algn="ctr"/>
                      <a:r>
                        <a:rPr lang="en-AU" sz="1700" dirty="0"/>
                        <a:t>(Groceries,</a:t>
                      </a:r>
                      <a:r>
                        <a:rPr lang="en-AU" sz="1700" baseline="0" dirty="0"/>
                        <a:t> conferences, overseas supply, subscriptions)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PCard</a:t>
                      </a:r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2466938121"/>
                  </a:ext>
                </a:extLst>
              </a:tr>
              <a:tr h="613754"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Travel </a:t>
                      </a:r>
                    </a:p>
                    <a:p>
                      <a:pPr algn="ctr"/>
                      <a:r>
                        <a:rPr lang="en-AU" sz="1700" dirty="0"/>
                        <a:t>(Flight,</a:t>
                      </a:r>
                      <a:r>
                        <a:rPr lang="en-AU" sz="1700" baseline="0" dirty="0"/>
                        <a:t> accommodation, car hire, meals, Taxi)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FCM – flights/accommodation</a:t>
                      </a:r>
                    </a:p>
                    <a:p>
                      <a:pPr algn="ctr"/>
                      <a:r>
                        <a:rPr lang="en-AU" sz="1700" dirty="0"/>
                        <a:t>PCard – meals/taxi/Uber/GoGet</a:t>
                      </a:r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2774683470"/>
                  </a:ext>
                </a:extLst>
              </a:tr>
              <a:tr h="350716"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Out of</a:t>
                      </a:r>
                      <a:r>
                        <a:rPr lang="en-AU" sz="1700" baseline="0" dirty="0"/>
                        <a:t> pocket expenses paid by staff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SAP HR ESS</a:t>
                      </a:r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2265607159"/>
                  </a:ext>
                </a:extLst>
              </a:tr>
              <a:tr h="350716"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Down payment (Deposit &amp; final payment)</a:t>
                      </a:r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Shopping cart/Purchase order/Pcard</a:t>
                      </a:r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3462947972"/>
                  </a:ext>
                </a:extLst>
              </a:tr>
              <a:tr h="350716"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Prepayment (Full</a:t>
                      </a:r>
                      <a:r>
                        <a:rPr lang="en-AU" sz="1700" baseline="0" dirty="0"/>
                        <a:t> payment before supply)</a:t>
                      </a:r>
                      <a:endParaRPr lang="en-AU" sz="1700" dirty="0"/>
                    </a:p>
                  </a:txBody>
                  <a:tcPr marL="85754" marR="85754" marT="42877" marB="428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700" dirty="0"/>
                        <a:t>PCard</a:t>
                      </a:r>
                    </a:p>
                  </a:txBody>
                  <a:tcPr marL="85754" marR="85754" marT="42877" marB="42877"/>
                </a:tc>
                <a:extLst>
                  <a:ext uri="{0D108BD9-81ED-4DB2-BD59-A6C34878D82A}">
                    <a16:rowId xmlns:a16="http://schemas.microsoft.com/office/drawing/2014/main" val="2295416632"/>
                  </a:ext>
                </a:extLst>
              </a:tr>
            </a:tbl>
          </a:graphicData>
        </a:graphic>
      </p:graphicFrame>
      <p:sp>
        <p:nvSpPr>
          <p:cNvPr id="19" name="TextBox 1"/>
          <p:cNvSpPr txBox="1"/>
          <p:nvPr/>
        </p:nvSpPr>
        <p:spPr>
          <a:xfrm>
            <a:off x="609601" y="6383927"/>
            <a:ext cx="918591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>
            <a:lvl1pPr>
              <a:defRPr sz="800" i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defTabSz="685800" hangingPunct="0">
              <a:defRPr/>
            </a:pPr>
            <a:r>
              <a:rPr lang="en-AU" sz="1000" kern="0" dirty="0">
                <a:solidFill>
                  <a:srgbClr val="000000"/>
                </a:solidFill>
                <a:latin typeface="Montserrat Light" panose="00000400000000000000" pitchFamily="2" charset="0"/>
              </a:rPr>
              <a:t>* Suggested </a:t>
            </a:r>
            <a:r>
              <a:rPr sz="1000" kern="0" dirty="0">
                <a:solidFill>
                  <a:srgbClr val="000000"/>
                </a:solidFill>
                <a:latin typeface="Montserrat Light" panose="00000400000000000000" pitchFamily="2" charset="0"/>
              </a:rPr>
              <a:t>payment method(s) may change as alternate payment method(s) become available. Information is current as at </a:t>
            </a:r>
            <a:r>
              <a:rPr lang="en-AU" sz="1000" kern="0" dirty="0">
                <a:solidFill>
                  <a:srgbClr val="000000"/>
                </a:solidFill>
                <a:latin typeface="Montserrat Light" panose="00000400000000000000" pitchFamily="2" charset="0"/>
              </a:rPr>
              <a:t>May 2019</a:t>
            </a:r>
            <a:endParaRPr sz="1000" kern="0" dirty="0">
              <a:solidFill>
                <a:srgbClr val="000000"/>
              </a:solidFill>
              <a:latin typeface="Montserrat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04252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159026" y="1989138"/>
            <a:ext cx="10215060" cy="4090552"/>
          </a:xfrm>
        </p:spPr>
        <p:txBody>
          <a:bodyPr>
            <a:noAutofit/>
          </a:bodyPr>
          <a:lstStyle/>
          <a:p>
            <a:pPr marL="495598" lvl="2" indent="-342900">
              <a:lnSpc>
                <a:spcPct val="200000"/>
              </a:lnSpc>
              <a:spcAft>
                <a:spcPts val="506"/>
              </a:spcAft>
              <a:buFont typeface="Wingdings" panose="05000000000000000000" pitchFamily="2" charset="2"/>
              <a:buChar char="§"/>
            </a:pPr>
            <a:r>
              <a:rPr lang="en-AU" sz="2000" dirty="0">
                <a:latin typeface="+mn-lt"/>
                <a:cs typeface="Calibri" panose="020F0502020204030204" pitchFamily="34" charset="0"/>
              </a:rPr>
              <a:t>11,000 active cards (Schools &amp; Corporate) July 2019</a:t>
            </a:r>
          </a:p>
          <a:p>
            <a:pPr marL="495598" lvl="2" indent="-342900">
              <a:lnSpc>
                <a:spcPct val="200000"/>
              </a:lnSpc>
              <a:spcAft>
                <a:spcPts val="506"/>
              </a:spcAft>
              <a:buFont typeface="Wingdings" panose="05000000000000000000" pitchFamily="2" charset="2"/>
              <a:buChar char="§"/>
            </a:pPr>
            <a:r>
              <a:rPr lang="en-AU" sz="2000" dirty="0">
                <a:latin typeface="+mn-lt"/>
                <a:cs typeface="Calibri" panose="020F0502020204030204" pitchFamily="34" charset="0"/>
              </a:rPr>
              <a:t>Average of 36,000 transactions per month; currently around 50,000</a:t>
            </a:r>
          </a:p>
          <a:p>
            <a:pPr marL="495598" lvl="2" indent="-342900">
              <a:lnSpc>
                <a:spcPct val="200000"/>
              </a:lnSpc>
              <a:spcAft>
                <a:spcPts val="506"/>
              </a:spcAft>
              <a:buFont typeface="Wingdings" panose="05000000000000000000" pitchFamily="2" charset="2"/>
              <a:buChar char="§"/>
            </a:pPr>
            <a:r>
              <a:rPr lang="en-AU" sz="2000" dirty="0">
                <a:latin typeface="+mn-lt"/>
                <a:cs typeface="Calibri" panose="020F0502020204030204" pitchFamily="34" charset="0"/>
              </a:rPr>
              <a:t>Average of $7.4m spend per month; currently around $10 million</a:t>
            </a:r>
          </a:p>
          <a:p>
            <a:pPr marL="495598" lvl="2" indent="-342900">
              <a:lnSpc>
                <a:spcPct val="200000"/>
              </a:lnSpc>
              <a:spcAft>
                <a:spcPts val="506"/>
              </a:spcAft>
              <a:buFont typeface="Wingdings" panose="05000000000000000000" pitchFamily="2" charset="2"/>
              <a:buChar char="§"/>
            </a:pPr>
            <a:r>
              <a:rPr lang="en-AU" sz="2000" dirty="0">
                <a:latin typeface="+mn-lt"/>
                <a:cs typeface="Calibri" panose="020F0502020204030204" pitchFamily="34" charset="0"/>
              </a:rPr>
              <a:t>Acquittal compliance remains very good – unacquitted averages 0.3%</a:t>
            </a:r>
          </a:p>
          <a:p>
            <a:pPr marL="495598" lvl="2" indent="-342900">
              <a:lnSpc>
                <a:spcPct val="200000"/>
              </a:lnSpc>
              <a:spcAft>
                <a:spcPts val="506"/>
              </a:spcAft>
              <a:buFont typeface="Wingdings" panose="05000000000000000000" pitchFamily="2" charset="2"/>
              <a:buChar char="§"/>
            </a:pPr>
            <a:r>
              <a:rPr lang="en-AU" sz="2000" dirty="0">
                <a:latin typeface="+mn-lt"/>
                <a:cs typeface="Calibri" panose="020F0502020204030204" pitchFamily="34" charset="0"/>
              </a:rPr>
              <a:t>Audits confirm overall timely transaction acquittals and very low levels of inappropriate use</a:t>
            </a:r>
            <a:endParaRPr lang="en-AU" sz="20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316229" y="778309"/>
            <a:ext cx="11484801" cy="970977"/>
          </a:xfrm>
        </p:spPr>
        <p:txBody>
          <a:bodyPr/>
          <a:lstStyle/>
          <a:p>
            <a:r>
              <a:rPr lang="en-AU" sz="3600" dirty="0">
                <a:solidFill>
                  <a:schemeClr val="tx1"/>
                </a:solidFill>
              </a:rPr>
              <a:t>PCard Program update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6229" y="6188899"/>
            <a:ext cx="344172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16C895-348D-4FA1-AC3F-6A98EE2CBA64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41E42"/>
                </a:solidFill>
                <a:effectLst/>
                <a:uLnTx/>
                <a:uFillTx/>
                <a:latin typeface="Montserrat Medium"/>
                <a:ea typeface="+mn-ea"/>
                <a:cs typeface="+mn-cs"/>
              </a:rPr>
              <a:pPr marL="0" marR="0" lvl="0" indent="0" algn="l" defTabSz="4571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41E42"/>
              </a:solidFill>
              <a:effectLst/>
              <a:uLnTx/>
              <a:uFillTx/>
              <a:latin typeface="Montserrat Medium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643DF9-7457-FE43-915E-DCF68C67F363}"/>
              </a:ext>
            </a:extLst>
          </p:cNvPr>
          <p:cNvSpPr txBox="1"/>
          <p:nvPr/>
        </p:nvSpPr>
        <p:spPr>
          <a:xfrm>
            <a:off x="5181600" y="13252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AU" sz="1400" dirty="0"/>
          </a:p>
        </p:txBody>
      </p:sp>
      <p:pic>
        <p:nvPicPr>
          <p:cNvPr id="1026" name="7E848E74-7FE9-45A4-9358-CC967604F9D1" descr="7E848E74-7FE9-45A4-9358-CC967604F9D1">
            <a:extLst>
              <a:ext uri="{FF2B5EF4-FFF2-40B4-BE49-F238E27FC236}">
                <a16:creationId xmlns:a16="http://schemas.microsoft.com/office/drawing/2014/main" id="{4F03777E-2095-461C-B1E3-36E6CC9779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84909" y="622900"/>
            <a:ext cx="3716121" cy="2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206612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PCards can be used for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6229" y="6188899"/>
            <a:ext cx="344172" cy="365125"/>
          </a:xfrm>
          <a:prstGeom prst="rect">
            <a:avLst/>
          </a:prstGeom>
        </p:spPr>
        <p:txBody>
          <a:bodyPr/>
          <a:lstStyle/>
          <a:p>
            <a:fld id="{54B9D45D-5402-4300-B1EC-41833DB2EBEC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857" y="1452127"/>
            <a:ext cx="9969890" cy="49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613563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6229" y="713803"/>
            <a:ext cx="11478677" cy="498470"/>
          </a:xfrm>
        </p:spPr>
        <p:txBody>
          <a:bodyPr/>
          <a:lstStyle/>
          <a:p>
            <a:r>
              <a:rPr lang="en-US" dirty="0"/>
              <a:t>Examples of inappropriate use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6229" y="6188899"/>
            <a:ext cx="344172" cy="365125"/>
          </a:xfrm>
          <a:prstGeom prst="rect">
            <a:avLst/>
          </a:prstGeom>
        </p:spPr>
        <p:txBody>
          <a:bodyPr/>
          <a:lstStyle/>
          <a:p>
            <a:fld id="{54B9D45D-5402-4300-B1EC-41833DB2EBEC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0089" y="1479233"/>
            <a:ext cx="9545626" cy="507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08703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8EFC01D-5671-4068-AE5D-3438DB6EB08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2805" y="1512753"/>
            <a:ext cx="10866083" cy="4278447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Improved reporting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SAP-HR integration with Expense8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Acquitting across multiple cost centres and work locations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Removing ‘hidden’ WBS/internal order types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Updated delegations to help meet the Faster Payment Terms policy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Coming soon: new banking contract – PCards replaced and reissued by Citibank</a:t>
            </a:r>
          </a:p>
        </p:txBody>
      </p:sp>
      <p:sp>
        <p:nvSpPr>
          <p:cNvPr id="4" name="Slide Number Placeholder 3" hidden="1"/>
          <p:cNvSpPr>
            <a:spLocks noGrp="1"/>
          </p:cNvSpPr>
          <p:nvPr>
            <p:ph type="sldNum" sz="quarter" idx="4294967295"/>
          </p:nvPr>
        </p:nvSpPr>
        <p:spPr>
          <a:xfrm>
            <a:off x="8839200" y="6332539"/>
            <a:ext cx="24003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AU" dirty="0"/>
              <a:t>Page </a:t>
            </a:r>
            <a:fld id="{4A2A1DA9-8CAF-4BCA-B496-545B076AED2D}" type="slidenum">
              <a:rPr lang="en-AU" smtClean="0"/>
              <a:pPr>
                <a:spcAft>
                  <a:spcPts val="600"/>
                </a:spcAft>
              </a:pPr>
              <a:t>8</a:t>
            </a:fld>
            <a:endParaRPr lang="en-AU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BCBA91B-E14E-784A-9670-02D928691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805" y="760167"/>
            <a:ext cx="9869008" cy="498475"/>
          </a:xfrm>
        </p:spPr>
        <p:txBody>
          <a:bodyPr>
            <a:normAutofit fontScale="90000"/>
          </a:bodyPr>
          <a:lstStyle/>
          <a:p>
            <a:r>
              <a:rPr lang="en-AU" sz="4000" dirty="0"/>
              <a:t>What else is coming?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1C95A5A8-B292-4AC2-9064-BDFE6338F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6229" y="6188899"/>
            <a:ext cx="293372" cy="365125"/>
          </a:xfrm>
          <a:prstGeom prst="rect">
            <a:avLst/>
          </a:prstGeom>
        </p:spPr>
        <p:txBody>
          <a:bodyPr/>
          <a:lstStyle/>
          <a:p>
            <a:fld id="{0F017F17-1A77-4CB1-AD81-F3AA411EB8A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03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5ABDD6-F609-4D52-96C4-F3ABD66FA0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3262" y="1809713"/>
            <a:ext cx="11482699" cy="4110667"/>
          </a:xfrm>
        </p:spPr>
        <p:txBody>
          <a:bodyPr>
            <a:normAutofit/>
          </a:bodyPr>
          <a:lstStyle/>
          <a:p>
            <a:r>
              <a:rPr lang="en-AU" sz="2000" b="1" dirty="0"/>
              <a:t>What does it mean? </a:t>
            </a:r>
          </a:p>
          <a:p>
            <a:pPr lvl="1"/>
            <a:r>
              <a:rPr lang="en-AU" sz="1800" dirty="0"/>
              <a:t>Our PCard provider is changing to Citibank from Westpac. </a:t>
            </a:r>
          </a:p>
          <a:p>
            <a:pPr lvl="1"/>
            <a:r>
              <a:rPr lang="en-AU" sz="1800" dirty="0"/>
              <a:t>We will need to change PCards. </a:t>
            </a:r>
          </a:p>
          <a:p>
            <a:pPr lvl="1"/>
            <a:r>
              <a:rPr lang="en-AU" sz="1800" dirty="0"/>
              <a:t>Most processes remain the same through Expense8 as does your support through EDConnect. You will be supported through </a:t>
            </a:r>
            <a:r>
              <a:rPr lang="en-AU" sz="1800"/>
              <a:t>the transition process</a:t>
            </a:r>
            <a:r>
              <a:rPr lang="en-AU" sz="1800" dirty="0"/>
              <a:t>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5FF0F2-402B-4F07-989F-AA2F36CA2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868" y="964174"/>
            <a:ext cx="11476263" cy="49847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New banking contract – Westpac PCards will be replaced and reissued by Citibank.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264DD-DA6F-4EEF-8DF6-1697955B1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5116C895-348D-4FA1-AC3F-6A98EE2CBA6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91691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DoE">
      <a:dk1>
        <a:srgbClr val="000000"/>
      </a:dk1>
      <a:lt1>
        <a:srgbClr val="FFFFFF"/>
      </a:lt1>
      <a:dk2>
        <a:srgbClr val="041E42"/>
      </a:dk2>
      <a:lt2>
        <a:srgbClr val="C8DCF0"/>
      </a:lt2>
      <a:accent1>
        <a:srgbClr val="1D428A"/>
      </a:accent1>
      <a:accent2>
        <a:srgbClr val="407EC9"/>
      </a:accent2>
      <a:accent3>
        <a:srgbClr val="6CACE4"/>
      </a:accent3>
      <a:accent4>
        <a:srgbClr val="C8DCF0"/>
      </a:accent4>
      <a:accent5>
        <a:srgbClr val="CE0037"/>
      </a:accent5>
      <a:accent6>
        <a:srgbClr val="F3B8B5"/>
      </a:accent6>
      <a:hlink>
        <a:srgbClr val="385E9D"/>
      </a:hlink>
      <a:folHlink>
        <a:srgbClr val="6CACE4"/>
      </a:folHlink>
    </a:clrScheme>
    <a:fontScheme name="DoE">
      <a:majorFont>
        <a:latin typeface="Montserrat SemiBold"/>
        <a:ea typeface=""/>
        <a:cs typeface=""/>
      </a:majorFont>
      <a:minorFont>
        <a:latin typeface="Montserrat Medium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custClrLst>
    <a:custClr name="Corporate 1">
      <a:srgbClr val="19233E"/>
    </a:custClr>
    <a:custClr name="Corporate 2">
      <a:srgbClr val="D70C3D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Teachers/Parents 1">
      <a:srgbClr val="1D428A"/>
    </a:custClr>
    <a:custClr name="Teachers/Parents 2">
      <a:srgbClr val="385E9D"/>
    </a:custClr>
    <a:custClr name="Teachers/Parents 3">
      <a:srgbClr val="407EC9"/>
    </a:custClr>
    <a:custClr name="Teachers/Parents 4">
      <a:srgbClr val="6CACE4"/>
    </a:custClr>
    <a:custClr name="Teachers/Parents 5">
      <a:srgbClr val="C8C9C7"/>
    </a:custClr>
    <a:custClr name="Teachers/Parents 6">
      <a:srgbClr val="E6E7EA"/>
    </a:custClr>
    <a:custClr name="Teachers/Parents 7">
      <a:srgbClr val="9D2235"/>
    </a:custClr>
    <a:custClr name="BLANK">
      <a:srgbClr val="FFFFFF"/>
    </a:custClr>
    <a:custClr name="BLANK">
      <a:srgbClr val="FFFFFF"/>
    </a:custClr>
    <a:custClr name="BLANK">
      <a:srgbClr val="FFFFFF"/>
    </a:custClr>
    <a:custClr name="Students 1">
      <a:srgbClr val="A4C8E1"/>
    </a:custClr>
    <a:custClr name="Students 2">
      <a:srgbClr val="C6DAE7"/>
    </a:custClr>
    <a:custClr name="Students 3">
      <a:srgbClr val="E56A54"/>
    </a:custClr>
    <a:custClr name="Students 4">
      <a:srgbClr val="E9C4C7"/>
    </a:custClr>
  </a:custClrLst>
  <a:extLst>
    <a:ext uri="{05A4C25C-085E-4340-85A3-A5531E510DB2}">
      <thm15:themeFamily xmlns:thm15="http://schemas.microsoft.com/office/thememl/2012/main" name="AC_DoE_Powerpoint_widescreen.potx [Read-Only]" id="{534C748B-6C12-445F-A9FF-AFBB4CA306FB}" vid="{CB3FFDCC-9B55-42BA-B4D6-61C908CD6EF0}"/>
    </a:ext>
  </a:extLst>
</a:theme>
</file>

<file path=ppt/theme/theme2.xml><?xml version="1.0" encoding="utf-8"?>
<a:theme xmlns:a="http://schemas.openxmlformats.org/drawingml/2006/main" name="1_Office Theme">
  <a:themeElements>
    <a:clrScheme name="DoE">
      <a:dk1>
        <a:srgbClr val="000000"/>
      </a:dk1>
      <a:lt1>
        <a:srgbClr val="FFFFFF"/>
      </a:lt1>
      <a:dk2>
        <a:srgbClr val="041E42"/>
      </a:dk2>
      <a:lt2>
        <a:srgbClr val="C8DCF0"/>
      </a:lt2>
      <a:accent1>
        <a:srgbClr val="1D428A"/>
      </a:accent1>
      <a:accent2>
        <a:srgbClr val="407EC9"/>
      </a:accent2>
      <a:accent3>
        <a:srgbClr val="6CACE4"/>
      </a:accent3>
      <a:accent4>
        <a:srgbClr val="C8DCF0"/>
      </a:accent4>
      <a:accent5>
        <a:srgbClr val="CE0037"/>
      </a:accent5>
      <a:accent6>
        <a:srgbClr val="F3B8B5"/>
      </a:accent6>
      <a:hlink>
        <a:srgbClr val="385E9D"/>
      </a:hlink>
      <a:folHlink>
        <a:srgbClr val="6CACE4"/>
      </a:folHlink>
    </a:clrScheme>
    <a:fontScheme name="DoE">
      <a:majorFont>
        <a:latin typeface="Montserrat SemiBold"/>
        <a:ea typeface=""/>
        <a:cs typeface=""/>
      </a:majorFont>
      <a:minorFont>
        <a:latin typeface="Montserrat Medium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custClrLst>
    <a:custClr name="Corporate 1">
      <a:srgbClr val="19233E"/>
    </a:custClr>
    <a:custClr name="Corporate 2">
      <a:srgbClr val="D70C3D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Teachers/Parents 1">
      <a:srgbClr val="1D428A"/>
    </a:custClr>
    <a:custClr name="Teachers/Parents 2">
      <a:srgbClr val="385E9D"/>
    </a:custClr>
    <a:custClr name="Teachers/Parents 3">
      <a:srgbClr val="407EC9"/>
    </a:custClr>
    <a:custClr name="Teachers/Parents 4">
      <a:srgbClr val="6CACE4"/>
    </a:custClr>
    <a:custClr name="Teachers/Parents 5">
      <a:srgbClr val="C8C9C7"/>
    </a:custClr>
    <a:custClr name="Teachers/Parents 6">
      <a:srgbClr val="E6E7EA"/>
    </a:custClr>
    <a:custClr name="Teachers/Parents 7">
      <a:srgbClr val="9D2235"/>
    </a:custClr>
    <a:custClr name="BLANK">
      <a:srgbClr val="FFFFFF"/>
    </a:custClr>
    <a:custClr name="BLANK">
      <a:srgbClr val="FFFFFF"/>
    </a:custClr>
    <a:custClr name="BLANK">
      <a:srgbClr val="FFFFFF"/>
    </a:custClr>
    <a:custClr name="Students 1">
      <a:srgbClr val="A4C8E1"/>
    </a:custClr>
    <a:custClr name="Students 2">
      <a:srgbClr val="C6DAE7"/>
    </a:custClr>
    <a:custClr name="Students 3">
      <a:srgbClr val="E56A54"/>
    </a:custClr>
    <a:custClr name="Students 4">
      <a:srgbClr val="E9C4C7"/>
    </a:custClr>
  </a:custClrLst>
  <a:extLst>
    <a:ext uri="{05A4C25C-085E-4340-85A3-A5531E510DB2}">
      <thm15:themeFamily xmlns:thm15="http://schemas.microsoft.com/office/thememl/2012/main" name="AC_DoE_Powerpoint_standard.potx [Read-Only]" id="{6374062C-25BD-406D-8E51-D1448BFF9D16}" vid="{2E279DEE-CE8E-47B9-A8A7-A74C6199043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DoE-PowerPoint-presentation-widescreen-POTX-107.85KB</Template>
  <TotalTime>3</TotalTime>
  <Words>515</Words>
  <Application>Microsoft Office PowerPoint</Application>
  <PresentationFormat>Widescreen</PresentationFormat>
  <Paragraphs>86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Courier New</vt:lpstr>
      <vt:lpstr>Montserrat SemiBold</vt:lpstr>
      <vt:lpstr>Arial</vt:lpstr>
      <vt:lpstr>Montserrat Medium</vt:lpstr>
      <vt:lpstr>Calibri</vt:lpstr>
      <vt:lpstr>Wingdings</vt:lpstr>
      <vt:lpstr>Montserrat Light</vt:lpstr>
      <vt:lpstr>Office Theme</vt:lpstr>
      <vt:lpstr>1_Office Theme</vt:lpstr>
      <vt:lpstr>Purchasing Update  </vt:lpstr>
      <vt:lpstr>The big picture: what’s happening in purchasing land? </vt:lpstr>
      <vt:lpstr>Whole of Government Faster Payment Terms Policy –  what’s that? </vt:lpstr>
      <vt:lpstr>Suggested purchasing methods by supply type</vt:lpstr>
      <vt:lpstr>PowerPoint Presentation</vt:lpstr>
      <vt:lpstr>What PCards can be used for</vt:lpstr>
      <vt:lpstr>Examples of inappropriate use</vt:lpstr>
      <vt:lpstr>What else is coming?</vt:lpstr>
      <vt:lpstr>New banking contract – Westpac PCards will be replaced and reissued by Citibank.</vt:lpstr>
      <vt:lpstr>Thank you</vt:lpstr>
    </vt:vector>
  </TitlesOfParts>
  <Company>NSW Department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EDConnect</dc:title>
  <dc:creator>Rebecca Aoun</dc:creator>
  <cp:lastModifiedBy>Christina Argyri</cp:lastModifiedBy>
  <cp:revision>83</cp:revision>
  <cp:lastPrinted>2018-09-13T06:50:27Z</cp:lastPrinted>
  <dcterms:created xsi:type="dcterms:W3CDTF">2019-07-16T01:35:15Z</dcterms:created>
  <dcterms:modified xsi:type="dcterms:W3CDTF">2019-09-01T22:08:59Z</dcterms:modified>
</cp:coreProperties>
</file>