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32"/>
  </p:notesMasterIdLst>
  <p:handoutMasterIdLst>
    <p:handoutMasterId r:id="rId33"/>
  </p:handoutMasterIdLst>
  <p:sldIdLst>
    <p:sldId id="695" r:id="rId2"/>
    <p:sldId id="1130" r:id="rId3"/>
    <p:sldId id="1131" r:id="rId4"/>
    <p:sldId id="1132" r:id="rId5"/>
    <p:sldId id="1134" r:id="rId6"/>
    <p:sldId id="1136" r:id="rId7"/>
    <p:sldId id="1137" r:id="rId8"/>
    <p:sldId id="1007" r:id="rId9"/>
    <p:sldId id="1235" r:id="rId10"/>
    <p:sldId id="1127" r:id="rId11"/>
    <p:sldId id="1146" r:id="rId12"/>
    <p:sldId id="1236" r:id="rId13"/>
    <p:sldId id="1148" r:id="rId14"/>
    <p:sldId id="1149" r:id="rId15"/>
    <p:sldId id="1150" r:id="rId16"/>
    <p:sldId id="1152" r:id="rId17"/>
    <p:sldId id="1156" r:id="rId18"/>
    <p:sldId id="1158" r:id="rId19"/>
    <p:sldId id="1161" r:id="rId20"/>
    <p:sldId id="1164" r:id="rId21"/>
    <p:sldId id="1165" r:id="rId22"/>
    <p:sldId id="1167" r:id="rId23"/>
    <p:sldId id="1168" r:id="rId24"/>
    <p:sldId id="1169" r:id="rId25"/>
    <p:sldId id="1213" r:id="rId26"/>
    <p:sldId id="1212" r:id="rId27"/>
    <p:sldId id="1170" r:id="rId28"/>
    <p:sldId id="1210" r:id="rId29"/>
    <p:sldId id="1211" r:id="rId30"/>
    <p:sldId id="1252" r:id="rId31"/>
  </p:sldIdLst>
  <p:sldSz cx="9144000" cy="6145213"/>
  <p:notesSz cx="6858000" cy="93138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3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000"/>
    <a:srgbClr val="CCCC66"/>
    <a:srgbClr val="FFCC66"/>
    <a:srgbClr val="D26DE4"/>
    <a:srgbClr val="BF6D11"/>
    <a:srgbClr val="FF9999"/>
    <a:srgbClr val="BA0037"/>
    <a:srgbClr val="CC9933"/>
    <a:srgbClr val="CC9900"/>
    <a:srgbClr val="F3F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519" autoAdjust="0"/>
    <p:restoredTop sz="93958" autoAdjust="0"/>
  </p:normalViewPr>
  <p:slideViewPr>
    <p:cSldViewPr>
      <p:cViewPr varScale="1">
        <p:scale>
          <a:sx n="120" d="100"/>
          <a:sy n="120" d="100"/>
        </p:scale>
        <p:origin x="376" y="176"/>
      </p:cViewPr>
      <p:guideLst>
        <p:guide orient="horz" pos="2160"/>
        <p:guide pos="2880"/>
        <p:guide orient="horz" pos="1936"/>
      </p:guideLst>
    </p:cSldViewPr>
  </p:slideViewPr>
  <p:outlineViewPr>
    <p:cViewPr>
      <p:scale>
        <a:sx n="33" d="100"/>
        <a:sy n="33" d="100"/>
      </p:scale>
      <p:origin x="0" y="290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22960"/>
    </p:cViewPr>
  </p:sorterViewPr>
  <p:notesViewPr>
    <p:cSldViewPr snapToGrid="0" snapToObjects="1">
      <p:cViewPr varScale="1">
        <p:scale>
          <a:sx n="77" d="100"/>
          <a:sy n="77" d="100"/>
        </p:scale>
        <p:origin x="-3272" y="-104"/>
      </p:cViewPr>
      <p:guideLst>
        <p:guide orient="horz" pos="29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/>
          <a:lstStyle>
            <a:lvl1pPr algn="r">
              <a:defRPr sz="1200"/>
            </a:lvl1pPr>
          </a:lstStyle>
          <a:p>
            <a:fld id="{02D08A78-4740-4B15-ACC7-A7D7F6EDA653}" type="datetimeFigureOut">
              <a:rPr lang="en-AU" smtClean="0"/>
              <a:t>22/8/19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 anchor="b"/>
          <a:lstStyle>
            <a:lvl1pPr algn="r">
              <a:defRPr sz="1200"/>
            </a:lvl1pPr>
          </a:lstStyle>
          <a:p>
            <a:fld id="{6AEB8957-41B6-4E24-8672-CFFD76297A95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99525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/>
          <a:lstStyle>
            <a:lvl1pPr algn="r">
              <a:defRPr sz="1200"/>
            </a:lvl1pPr>
          </a:lstStyle>
          <a:p>
            <a:fld id="{0449C93F-DDA0-4DA9-8F1B-33E5E2C156B1}" type="datetimeFigureOut">
              <a:rPr lang="en-AU" smtClean="0"/>
              <a:t>22/8/19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1850" y="698500"/>
            <a:ext cx="5194300" cy="3492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10" tIns="45156" rIns="90310" bIns="45156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24085"/>
            <a:ext cx="5486400" cy="4191239"/>
          </a:xfrm>
          <a:prstGeom prst="rect">
            <a:avLst/>
          </a:prstGeom>
        </p:spPr>
        <p:txBody>
          <a:bodyPr vert="horz" lIns="90310" tIns="45156" rIns="90310" bIns="4515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6554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46554"/>
            <a:ext cx="2971800" cy="465693"/>
          </a:xfrm>
          <a:prstGeom prst="rect">
            <a:avLst/>
          </a:prstGeom>
        </p:spPr>
        <p:txBody>
          <a:bodyPr vert="horz" lIns="90310" tIns="45156" rIns="90310" bIns="45156" rtlCol="0" anchor="b"/>
          <a:lstStyle>
            <a:lvl1pPr algn="r">
              <a:defRPr sz="1200"/>
            </a:lvl1pPr>
          </a:lstStyle>
          <a:p>
            <a:fld id="{CE228C60-1212-4FA2-879B-365D9C92E779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220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228C60-1212-4FA2-879B-365D9C92E779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413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1670" y="4030442"/>
            <a:ext cx="7940660" cy="547334"/>
          </a:xfrm>
          <a:effectLst>
            <a:outerShdw blurRad="50800" dist="38100" dir="2700000" algn="tl" rotWithShape="0">
              <a:prstClr val="black">
                <a:alpha val="71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1670" y="4988277"/>
            <a:ext cx="7940660" cy="547334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301649"/>
            <a:ext cx="5486400" cy="50783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49086"/>
            <a:ext cx="5486400" cy="36871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809486"/>
            <a:ext cx="5486400" cy="72120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46098"/>
            <a:ext cx="2057400" cy="524334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6098"/>
            <a:ext cx="6019800" cy="524334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3770"/>
            <a:ext cx="8229600" cy="547334"/>
          </a:xfrm>
          <a:effectLst>
            <a:outerShdw blurRad="50800" dist="38100" dir="2700000" algn="tl" rotWithShape="0">
              <a:prstClr val="black">
                <a:alpha val="56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841121"/>
            <a:ext cx="8229600" cy="3694507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1" y="335935"/>
            <a:ext cx="6719018" cy="778536"/>
          </a:xfrm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2" y="1020103"/>
            <a:ext cx="6719018" cy="4515508"/>
          </a:xfrm>
        </p:spPr>
        <p:txBody>
          <a:bodyPr/>
          <a:lstStyle>
            <a:lvl1pPr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>
                <a:solidFill>
                  <a:schemeClr val="bg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948869"/>
            <a:ext cx="7772400" cy="1220508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04620"/>
            <a:ext cx="7772400" cy="134426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6435"/>
            <a:ext cx="8229600" cy="52386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33883"/>
            <a:ext cx="4038600" cy="405555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33883"/>
            <a:ext cx="4038600" cy="405555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3770"/>
            <a:ext cx="8229600" cy="476868"/>
          </a:xfrm>
          <a:effectLst>
            <a:outerShdw blurRad="50800" dist="38100" dir="2700000" algn="tl" rotWithShape="0">
              <a:prstClr val="black">
                <a:alpha val="6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41104"/>
            <a:ext cx="4040188" cy="57326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405502"/>
            <a:ext cx="4040188" cy="2719609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814" y="1841104"/>
            <a:ext cx="4041775" cy="573268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814" y="2405502"/>
            <a:ext cx="4041775" cy="2719609"/>
          </a:xfrm>
        </p:spPr>
        <p:txBody>
          <a:bodyPr/>
          <a:lstStyle>
            <a:lvl1pPr>
              <a:defRPr sz="2400">
                <a:solidFill>
                  <a:schemeClr val="bg1">
                    <a:lumMod val="75000"/>
                  </a:schemeClr>
                </a:solidFill>
              </a:defRPr>
            </a:lvl1pPr>
            <a:lvl2pPr>
              <a:defRPr sz="2000">
                <a:solidFill>
                  <a:schemeClr val="bg1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75000"/>
                  </a:schemeClr>
                </a:solidFill>
              </a:defRPr>
            </a:lvl3pPr>
            <a:lvl4pPr>
              <a:defRPr sz="1600">
                <a:solidFill>
                  <a:schemeClr val="bg1">
                    <a:lumMod val="75000"/>
                  </a:schemeClr>
                </a:solidFill>
              </a:defRPr>
            </a:lvl4pPr>
            <a:lvl5pPr>
              <a:defRPr sz="1600">
                <a:solidFill>
                  <a:schemeClr val="bg1">
                    <a:lumMod val="7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44671"/>
            <a:ext cx="3008313" cy="104127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44687"/>
            <a:ext cx="5111750" cy="52447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285959"/>
            <a:ext cx="3008313" cy="42034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46094"/>
            <a:ext cx="8229600" cy="10242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3883"/>
            <a:ext cx="8229600" cy="4055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695702"/>
            <a:ext cx="2133600" cy="32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8/22/19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695702"/>
            <a:ext cx="2895600" cy="32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695702"/>
            <a:ext cx="2133600" cy="3271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search?rlz=1C5CHFA_enAU841AU842&amp;q=how+to+pronounce+happiness&amp;stick=H4sIAAAAAAAAAOMIfcRozS3w8sc9YSmjSWtOXmPU4eINKMrPK81LzkwsyczPExLlYglJLcoV4pXi5uLMSCwoyMxLLS62YlFiSs3jWcQqlZFfrlCSr1AA1JQP1JWqAFcDAOlalS1dAAAA&amp;pron_lang=en&amp;pron_country=gb&amp;sa=X&amp;ved=2ahUKEwiMiK-MxP7jAhUZ7XMBHcofCf4Q3eEDMAB6BAgCEA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030442"/>
            <a:ext cx="8551480" cy="684168"/>
          </a:xfrm>
          <a:effectLst>
            <a:outerShdw blurRad="50800" dist="38100" dir="2700000" algn="tl" rotWithShape="0">
              <a:prstClr val="black">
                <a:alpha val="63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3200" dirty="0"/>
              <a:t>Increasing your happiness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4988294"/>
            <a:ext cx="8551480" cy="957837"/>
          </a:xfrm>
        </p:spPr>
        <p:txBody>
          <a:bodyPr>
            <a:normAutofit/>
          </a:bodyPr>
          <a:lstStyle/>
          <a:p>
            <a:r>
              <a:rPr lang="en-US" sz="1900" dirty="0"/>
              <a:t>The essentials from SASSPA 2019 Presentation</a:t>
            </a:r>
          </a:p>
          <a:p>
            <a:r>
              <a:rPr lang="en-US" sz="1600" dirty="0">
                <a:solidFill>
                  <a:srgbClr val="FF8000"/>
                </a:solidFill>
              </a:rPr>
              <a:t>by Rob Asser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5952925"/>
            <a:ext cx="9144000" cy="369332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-1100667" y="-13547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1E6684-1BC8-9546-B520-387CF57E128B}"/>
              </a:ext>
            </a:extLst>
          </p:cNvPr>
          <p:cNvSpPr txBox="1"/>
          <p:nvPr/>
        </p:nvSpPr>
        <p:spPr>
          <a:xfrm>
            <a:off x="7668344" y="6060647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133" y="3730864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AU" sz="2700" dirty="0">
                <a:solidFill>
                  <a:srgbClr val="FFFF00"/>
                </a:solidFill>
              </a:rPr>
              <a:t>the state of being happy.</a:t>
            </a:r>
            <a:br>
              <a:rPr lang="en-AU" sz="2700" dirty="0">
                <a:solidFill>
                  <a:srgbClr val="FFFF00"/>
                </a:solidFill>
              </a:rPr>
            </a:br>
            <a:r>
              <a:rPr lang="en-AU" sz="2700" dirty="0">
                <a:solidFill>
                  <a:srgbClr val="FFFF00"/>
                </a:solidFill>
              </a:rPr>
              <a:t>"she struggled to find happiness in her life"</a:t>
            </a:r>
            <a:br>
              <a:rPr lang="en-AU" dirty="0"/>
            </a:br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9882404-0CAD-4042-992B-5A1FD22CD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010220"/>
              </p:ext>
            </p:extLst>
          </p:nvPr>
        </p:nvGraphicFramePr>
        <p:xfrm>
          <a:off x="553650" y="4278198"/>
          <a:ext cx="8435280" cy="1463040"/>
        </p:xfrm>
        <a:graphic>
          <a:graphicData uri="http://schemas.openxmlformats.org/drawingml/2006/table">
            <a:tbl>
              <a:tblPr/>
              <a:tblGrid>
                <a:gridCol w="1553345">
                  <a:extLst>
                    <a:ext uri="{9D8B030D-6E8A-4147-A177-3AD203B41FA5}">
                      <a16:colId xmlns:a16="http://schemas.microsoft.com/office/drawing/2014/main" val="3561579432"/>
                    </a:ext>
                  </a:extLst>
                </a:gridCol>
                <a:gridCol w="6881935">
                  <a:extLst>
                    <a:ext uri="{9D8B030D-6E8A-4147-A177-3AD203B41FA5}">
                      <a16:colId xmlns:a16="http://schemas.microsoft.com/office/drawing/2014/main" val="15775441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AU" i="1" dirty="0">
                          <a:solidFill>
                            <a:schemeClr val="bg1"/>
                          </a:solidFill>
                          <a:effectLst/>
                        </a:rPr>
                        <a:t>synonyms:</a:t>
                      </a:r>
                    </a:p>
                  </a:txBody>
                  <a:tcPr marR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>
                          <a:solidFill>
                            <a:schemeClr val="bg1"/>
                          </a:solidFill>
                          <a:effectLst/>
                        </a:rPr>
                        <a:t>contentment, pleasure, contentedness, satisfaction, cheerfulness, </a:t>
                      </a:r>
                    </a:p>
                    <a:p>
                      <a:r>
                        <a:rPr lang="en-AU" dirty="0">
                          <a:solidFill>
                            <a:schemeClr val="bg1"/>
                          </a:solidFill>
                          <a:effectLst/>
                        </a:rPr>
                        <a:t>cheeriness, merriment, merriness, gaiety, joy, joyfulness, joyousness, </a:t>
                      </a:r>
                    </a:p>
                    <a:p>
                      <a:r>
                        <a:rPr lang="en-AU" dirty="0">
                          <a:solidFill>
                            <a:schemeClr val="bg1"/>
                          </a:solidFill>
                          <a:effectLst/>
                        </a:rPr>
                        <a:t>joviality, jollity, jolliness, glee, blitheness, carefreeness, gladness, </a:t>
                      </a:r>
                    </a:p>
                    <a:p>
                      <a:r>
                        <a:rPr lang="en-AU" dirty="0">
                          <a:solidFill>
                            <a:schemeClr val="bg1"/>
                          </a:solidFill>
                          <a:effectLst/>
                        </a:rPr>
                        <a:t>delight, good spirits, high spirits, light-heartedness, good cheer, </a:t>
                      </a:r>
                    </a:p>
                    <a:p>
                      <a:r>
                        <a:rPr lang="en-AU" dirty="0">
                          <a:solidFill>
                            <a:schemeClr val="bg1"/>
                          </a:solidFill>
                          <a:effectLst/>
                        </a:rPr>
                        <a:t>well-being, enjoyment, felicity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30709"/>
                  </a:ext>
                </a:extLst>
              </a:tr>
            </a:tbl>
          </a:graphicData>
        </a:graphic>
      </p:graphicFrame>
      <p:sp>
        <p:nvSpPr>
          <p:cNvPr id="8" name="AutoShape 2" descr="data:image/svg+xml;base64,PHN2ZyB4bWxucz0iaHR0cDovL3d3dy53My5vcmcvMjAwMC9zdmciIHhtbG5zOnhsaW5rPSJodHRwOi8vd3d3LnczLm9yZy8xOTk5L3hsaW5rIiB3aWR0aD0iMzIiIGhlaWdodD0iMzIiIHZpZXdCb3g9IjAgMCAzMiAzMiI+CiAgPGRlZnM+CiAgICA8cG9seWdvbiBpZD0ic21hbGwtdmlzZW1lLXYzLWEiIHBvaW50cz0iMCAwIDMyIDAgMzIgMzIgMCAzMiIvPgogIDwvZGVmcz4KICA8ZyBmaWxsPSJub25lIiBmaWxsLXJ1bGU9ImV2ZW5vZGQiPgogICAgPG1hc2sgaWQ9InNtYWxsLXZpc2VtZS12My1iIiBmaWxsPSIjZmZmIj4KICAgICAgPHVzZSB4bGluazpocmVmPSIjc21hbGwtdmlzZW1lLXYzLWEiLz4KICAgIDwvbWFzaz4KICAgIDx1c2UgZmlsbD0iIzQyODVGNCIgeGxpbms6aHJlZj0iI3NtYWxsLXZpc2VtZS12My1hIi8+CiAgICA8cGF0aCBmaWxsPSIjRDJFM0ZDIiBkPSJNMCwxNS4yMzk3OTYzIEMyLjU0Mzg1NzE0LDE4Ljg3MDUyMDMgNS42NTIsMjIuMDgyMTk0NiA5LjIwMjI4NTcxLDI0Ljc0NDg3NjkgQzEzLjIxMTU3MTQsMjcuNzUxNzA3NyAxOC43ODg0Mjg2LDI3Ljc1MTcwNzcgMjIuNzk3NzE0MywyNC43NDQ4NzY5IEMyNi4zNDgsMjIuMDgyMTk0NiAyOS40NTYxNDI5LDE4Ljg3MDUyMDMgMzIsMTUuMjM5Nzk2MyBMMzIsLTcgTDAsLTcgTDAsMTUuMjM5Nzk2MyBaIiBtYXNrPSJ1cmwoI3NtYWxsLXZpc2VtZS12My1iKSIvPgogICAgPHBhdGggZmlsbD0iIzQyODVGNCIgZmlsbC1vcGFjaXR5PSIuNiIgZD0iTTE2LDIxLjIzMDY0OTIgQzE2LjkyNjA5OTEsMjEuMjMwNjQ5MiAxNy43OTEyNDY3LDIxLjQ5NDMxNTcgMTguNTI3MjEzNSwyMS45NTE1MDE5IEMxOC44MTA0NDEsMjIuMTI3MzMwOSAxOS4xMzYyNzM4LDIxLjc4ODc0ODUgMTguOTQwMzc5OSwyMS41MTY0Njc0IEMxOC4yNzg1NTU2LDIwLjU5NzMyNjMgMTcuMjA4MTEzNiwyMCAxNiwyMCBDMTQuNzkxODg2NCwyMCAxMy43MjE0NDQ0LDIwLjU5NzMyNjMgMTMuMDU5NjIwMSwyMS41MTY0Njc0IEMxMi44NjM3MjYyLDIxLjc4ODc0ODUgMTMuMTg5NTU5LDIyLjEyNzMzMDkgMTMuNDcyNzg2NSwyMS45NTE1MDE5IEMxNC4yMDg3NTMzLDIxLjQ5NDMxNTcgMTUuMDczOTAwOSwyMS4yMzA2NDkyIDE2LDIxLjIzMDY0OTIiIG1hc2s9InVybCgjc21hbGwtdmlzZW1lLXYzLWIpIi8+CiAgICA8cGF0aCBzdHJva2U9IiM0Mjg1RjQiIHN0cm9rZS1saW5lY2FwPSJzcXVhcmUiIGQ9Ik0yNSwxMyBDMjMsMTUuMzMzMzMzMyAyMCwxNi41IDE2LDE2LjUgQzEyLDE2LjUgOSwxNS4zMzMzMzMzIDcsMTMgTDEzLDEwLjUgTDE5LDEwLjUgTDI1LDEzIFoiIG1hc2s9InVybCgjc21hbGwtdmlzZW1lLXYzLWIpIi8+CiAgICA8cG9seWdvbiBmaWxsPSIjNDI4NUY0IiBmaWxsLXJ1bGU9Im5vbnplcm8iIHBvaW50cz0iOCAxNCA3IDEzIDI1IDEzIDI0IDE0IiBtYXNrPSJ1cmwoI3NtYWxsLXZpc2VtZS12My1iKSIvPgogICAgPHBhdGggc3Ryb2tlPSIjNDI4NUY0IiBzdHJva2UtbGluZWNhcD0icm91bmQiIGQ9Ik0yMCwzIEwxNy43Njc4NzUsNS4yNTg5MjYyMiBDMTYuNzkxNSw2LjI0NzAyNDU5IDE1LjIwODUsNi4yNDcwMjQ1OSAxNC4yMzIxMjUsNS4yNTg5MjYyMiBMMTIsMyIgbWFzaz0idXJsKCNzbWFsbC12aXNlbWUtdjMtYikiLz4KICA8L2c+Cjwvc3ZnPgo=">
            <a:hlinkClick r:id="rId2"/>
            <a:extLst>
              <a:ext uri="{FF2B5EF4-FFF2-40B4-BE49-F238E27FC236}">
                <a16:creationId xmlns:a16="http://schemas.microsoft.com/office/drawing/2014/main" id="{5D887359-258C-FB48-B8DD-8748EC7BE65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4200" y="2928938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5D0BCFF-0919-CD4D-9D06-DA50F21E20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" y="1800382"/>
            <a:ext cx="5010298" cy="11079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happiness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70757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/ˈ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rgbClr val="70757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hapɪnəs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rgbClr val="70757A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u="none" strike="noStrike" cap="none" normalizeH="0" baseline="0" dirty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noun</a:t>
            </a:r>
            <a:endParaRPr kumimoji="0" lang="en-US" altLang="en-US" sz="4000" b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AutoShape 4" descr="data:image/svg+xml;base64,PHN2ZyB4bWxucz0iaHR0cDovL3d3dy53My5vcmcvMjAwMC9zdmciIHhtbG5zOnhsaW5rPSJodHRwOi8vd3d3LnczLm9yZy8xOTk5L3hsaW5rIiB3aWR0aD0iMzIiIGhlaWdodD0iMzIiIHZpZXdCb3g9IjAgMCAzMiAzMiI+CiAgPGRlZnM+CiAgICA8cG9seWdvbiBpZD0ic21hbGwtdmlzZW1lLXYzLWEiIHBvaW50cz0iMCAwIDMyIDAgMzIgMzIgMCAzMiIvPgogIDwvZGVmcz4KICA8ZyBmaWxsPSJub25lIiBmaWxsLXJ1bGU9ImV2ZW5vZGQiPgogICAgPG1hc2sgaWQ9InNtYWxsLXZpc2VtZS12My1iIiBmaWxsPSIjZmZmIj4KICAgICAgPHVzZSB4bGluazpocmVmPSIjc21hbGwtdmlzZW1lLXYzLWEiLz4KICAgIDwvbWFzaz4KICAgIDx1c2UgZmlsbD0iIzQyODVGNCIgeGxpbms6aHJlZj0iI3NtYWxsLXZpc2VtZS12My1hIi8+CiAgICA8cGF0aCBmaWxsPSIjRDJFM0ZDIiBkPSJNMCwxNS4yMzk3OTYzIEMyLjU0Mzg1NzE0LDE4Ljg3MDUyMDMgNS42NTIsMjIuMDgyMTk0NiA5LjIwMjI4NTcxLDI0Ljc0NDg3NjkgQzEzLjIxMTU3MTQsMjcuNzUxNzA3NyAxOC43ODg0Mjg2LDI3Ljc1MTcwNzcgMjIuNzk3NzE0MywyNC43NDQ4NzY5IEMyNi4zNDgsMjIuMDgyMTk0NiAyOS40NTYxNDI5LDE4Ljg3MDUyMDMgMzIsMTUuMjM5Nzk2MyBMMzIsLTcgTDAsLTcgTDAsMTUuMjM5Nzk2MyBaIiBtYXNrPSJ1cmwoI3NtYWxsLXZpc2VtZS12My1iKSIvPgogICAgPHBhdGggZmlsbD0iIzQyODVGNCIgZmlsbC1vcGFjaXR5PSIuNiIgZD0iTTE2LDIxLjIzMDY0OTIgQzE2LjkyNjA5OTEsMjEuMjMwNjQ5MiAxNy43OTEyNDY3LDIxLjQ5NDMxNTcgMTguNTI3MjEzNSwyMS45NTE1MDE5IEMxOC44MTA0NDEsMjIuMTI3MzMwOSAxOS4xMzYyNzM4LDIxLjc4ODc0ODUgMTguOTQwMzc5OSwyMS41MTY0Njc0IEMxOC4yNzg1NTU2LDIwLjU5NzMyNjMgMTcuMjA4MTEzNiwyMCAxNiwyMCBDMTQuNzkxODg2NCwyMCAxMy43MjE0NDQ0LDIwLjU5NzMyNjMgMTMuMDU5NjIwMSwyMS41MTY0Njc0IEMxMi44NjM3MjYyLDIxLjc4ODc0ODUgMTMuMTg5NTU5LDIyLjEyNzMzMDkgMTMuNDcyNzg2NSwyMS45NTE1MDE5IEMxNC4yMDg3NTMzLDIxLjQ5NDMxNTcgMTUuMDczOTAwOSwyMS4yMzA2NDkyIDE2LDIxLjIzMDY0OTIiIG1hc2s9InVybCgjc21hbGwtdmlzZW1lLXYzLWIpIi8+CiAgICA8cGF0aCBzdHJva2U9IiM0Mjg1RjQiIHN0cm9rZS1saW5lY2FwPSJzcXVhcmUiIGQ9Ik0yNSwxMyBDMjMsMTUuMzMzMzMzMyAyMCwxNi41IDE2LDE2LjUgQzEyLDE2LjUgOSwxNS4zMzMzMzMzIDcsMTMgTDEzLDEwLjUgTDE5LDEwLjUgTDI1LDEzIFoiIG1hc2s9InVybCgjc21hbGwtdmlzZW1lLXYzLWIpIi8+CiAgICA8cG9seWdvbiBmaWxsPSIjNDI4NUY0IiBmaWxsLXJ1bGU9Im5vbnplcm8iIHBvaW50cz0iOCAxNCA3IDEzIDI1IDEzIDI0IDE0IiBtYXNrPSJ1cmwoI3NtYWxsLXZpc2VtZS12My1iKSIvPgogICAgPHBhdGggc3Ryb2tlPSIjNDI4NUY0IiBzdHJva2UtbGluZWNhcD0icm91bmQiIGQ9Ik0yMCwzIEwxNy43Njc4NzUsNS4yNTg5MjYyMiBDMTYuNzkxNSw2LjI0NzAyNDU5IDE1LjIwODUsNi4yNDcwMjQ1OSAxNC4yMzIxMjUsNS4yNTg5MjYyMiBMMTIsMyIgbWFzaz0idXJsKCNzbWFsbC12aXNlbWUtdjMtYikiLz4KICA8L2c+Cjwvc3ZnPgo=">
            <a:hlinkClick r:id="rId2"/>
            <a:extLst>
              <a:ext uri="{FF2B5EF4-FFF2-40B4-BE49-F238E27FC236}">
                <a16:creationId xmlns:a16="http://schemas.microsoft.com/office/drawing/2014/main" id="{BEA20DAC-924B-FB4C-B853-FD87610B0A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36774" y="1933321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375FBA-3D82-674D-83FB-9DC1405ACDAC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685447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3" y="1293770"/>
            <a:ext cx="8211021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8000"/>
                </a:solidFill>
              </a:rPr>
              <a:t>Just how happy are you?  If we are benchmarking?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4510"/>
            <a:ext cx="8246070" cy="3694507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000" dirty="0">
                <a:solidFill>
                  <a:schemeClr val="bg1"/>
                </a:solidFill>
              </a:rPr>
              <a:t>We have various responses</a:t>
            </a:r>
          </a:p>
          <a:p>
            <a:r>
              <a:rPr lang="en-US" sz="2000" dirty="0">
                <a:solidFill>
                  <a:schemeClr val="bg1"/>
                </a:solidFill>
              </a:rPr>
              <a:t>They often mask our level of true happiness</a:t>
            </a:r>
          </a:p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Can you make yourself even happier?</a:t>
            </a:r>
            <a:r>
              <a:rPr lang="en-US" sz="2000" dirty="0"/>
              <a:t> 🌠</a:t>
            </a:r>
          </a:p>
          <a:p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077ED-1A12-B648-A03D-4B092C460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3216622"/>
            <a:ext cx="1937309" cy="12891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5BF193-8EFC-8543-96BC-FA7DEDCCAFF0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593034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450719"/>
            <a:ext cx="8229601" cy="3430200"/>
          </a:xfrm>
        </p:spPr>
        <p:txBody>
          <a:bodyPr>
            <a:normAutofit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C6FEAF-AB0A-EB4A-BA6B-14DA564239F2}"/>
              </a:ext>
            </a:extLst>
          </p:cNvPr>
          <p:cNvSpPr/>
          <p:nvPr/>
        </p:nvSpPr>
        <p:spPr>
          <a:xfrm>
            <a:off x="0" y="1197870"/>
            <a:ext cx="9144000" cy="494481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6E3FDA-BC9C-3A49-AD75-DA95AB82B5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0475" y="1899124"/>
            <a:ext cx="2091273" cy="13916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5A0A66-7896-BE44-A206-3AF391867DF6}"/>
              </a:ext>
            </a:extLst>
          </p:cNvPr>
          <p:cNvSpPr txBox="1"/>
          <p:nvPr/>
        </p:nvSpPr>
        <p:spPr>
          <a:xfrm>
            <a:off x="5436643" y="3261533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92D050"/>
                </a:solidFill>
              </a:rPr>
              <a:t>If you really want to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B983CB-99A1-5D48-BC0A-0551FAB7D1D1}"/>
              </a:ext>
            </a:extLst>
          </p:cNvPr>
          <p:cNvSpPr txBox="1"/>
          <p:nvPr/>
        </p:nvSpPr>
        <p:spPr>
          <a:xfrm>
            <a:off x="448964" y="1841104"/>
            <a:ext cx="61392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Do you believe happiness is a skill?</a:t>
            </a:r>
          </a:p>
          <a:p>
            <a:endParaRPr lang="en-AU" dirty="0"/>
          </a:p>
          <a:p>
            <a:r>
              <a:rPr lang="en-AU" dirty="0"/>
              <a:t>It turns out that we don’t just </a:t>
            </a:r>
            <a:r>
              <a:rPr lang="en-AU" i="1" dirty="0"/>
              <a:t>find</a:t>
            </a:r>
            <a:r>
              <a:rPr lang="en-AU" dirty="0"/>
              <a:t> happiness - just like we don’t suddenly find an ability to speak a new language. </a:t>
            </a:r>
          </a:p>
          <a:p>
            <a:r>
              <a:rPr lang="en-AU" dirty="0"/>
              <a:t>Happiness, it turns out, is learned just like other skills.</a:t>
            </a:r>
          </a:p>
          <a:p>
            <a:r>
              <a:rPr lang="en-AU" dirty="0"/>
              <a:t> </a:t>
            </a:r>
            <a:br>
              <a:rPr lang="en-AU" dirty="0"/>
            </a:br>
            <a:r>
              <a:rPr lang="en-AU" dirty="0"/>
              <a:t>Over time, research shows we </a:t>
            </a:r>
            <a:r>
              <a:rPr lang="en-AU" b="1" i="1" dirty="0"/>
              <a:t>can</a:t>
            </a:r>
            <a:r>
              <a:rPr lang="en-AU" dirty="0"/>
              <a:t> learn to control, change, manage, and create emotional experiences. Some skills may be harder for you to learn, other skills may be easier. </a:t>
            </a:r>
          </a:p>
          <a:p>
            <a:endParaRPr lang="en-AU" dirty="0"/>
          </a:p>
          <a:p>
            <a:r>
              <a:rPr lang="en-AU" b="1" dirty="0"/>
              <a:t>The good news</a:t>
            </a:r>
            <a:r>
              <a:rPr lang="en-AU" dirty="0"/>
              <a:t> is that the brain is changeable throughout our entire lives. The brain’s ability to change is referred to as </a:t>
            </a:r>
            <a:r>
              <a:rPr lang="en-AU" dirty="0">
                <a:solidFill>
                  <a:srgbClr val="00B050"/>
                </a:solidFill>
              </a:rPr>
              <a:t>neuroplasticity. </a:t>
            </a:r>
            <a:r>
              <a:rPr lang="en-AU" dirty="0"/>
              <a:t>The more you practice happiness activities, the easier it is for your brain to generate happiness.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A4D965-08DF-2841-B3ED-8A59D58F90B6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179409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60" y="1650415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AU" sz="2400" b="1" dirty="0">
                <a:solidFill>
                  <a:schemeClr val="accent6">
                    <a:lumMod val="75000"/>
                  </a:schemeClr>
                </a:solidFill>
              </a:rPr>
              <a:t>1. Find out what to do first</a:t>
            </a:r>
            <a:r>
              <a:rPr lang="en-AU" sz="2400" dirty="0">
                <a:solidFill>
                  <a:srgbClr val="FFCC66"/>
                </a:solidFill>
              </a:rPr>
              <a:t>.</a:t>
            </a:r>
            <a:br>
              <a:rPr lang="en-AU" sz="2400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26C8B024-D34C-D241-8D97-89A25294D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6387">
            <a:off x="6104873" y="1602648"/>
            <a:ext cx="3048738" cy="2286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413" y="1569639"/>
            <a:ext cx="8246070" cy="3694507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endParaRPr lang="en-US" sz="2000" dirty="0"/>
          </a:p>
          <a:p>
            <a:pPr>
              <a:buFont typeface="Wingdings" pitchFamily="2" charset="2"/>
              <a:buChar char="ü"/>
            </a:pPr>
            <a:r>
              <a:rPr lang="en-AU" sz="2000" dirty="0">
                <a:solidFill>
                  <a:schemeClr val="bg1"/>
                </a:solidFill>
              </a:rPr>
              <a:t>How are you supposed to build the right happiness skills if you don't know which ones you are struggling with in the first place? </a:t>
            </a:r>
          </a:p>
          <a:p>
            <a:pPr>
              <a:buFont typeface="Wingdings" pitchFamily="2" charset="2"/>
              <a:buChar char="ü"/>
            </a:pPr>
            <a:r>
              <a:rPr lang="en-AU" sz="2000" dirty="0">
                <a:solidFill>
                  <a:schemeClr val="bg1"/>
                </a:solidFill>
              </a:rPr>
              <a:t>You need to learn how to improve your weaknesses and build your strengths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D82033-FCC6-4F4C-BD0C-62DD4EA9B651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846875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400" b="1" dirty="0">
                <a:solidFill>
                  <a:schemeClr val="accent6">
                    <a:lumMod val="75000"/>
                  </a:schemeClr>
                </a:solidFill>
              </a:rPr>
              <a:t>2. Give yourself a confidence boost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4510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Why would you bother increasing your happiness if you didn't think you could be successful at it? </a:t>
            </a:r>
          </a:p>
          <a:p>
            <a:r>
              <a:rPr lang="en-AU" sz="2000" dirty="0">
                <a:solidFill>
                  <a:schemeClr val="bg1"/>
                </a:solidFill>
              </a:rPr>
              <a:t>Your entire life is made up of different behaviours and activities that you engage in. All of these behaviours affect your happiness. Some increase it; some decrease it. </a:t>
            </a:r>
          </a:p>
          <a:p>
            <a:r>
              <a:rPr lang="en-AU" sz="2000" dirty="0">
                <a:solidFill>
                  <a:schemeClr val="bg1"/>
                </a:solidFill>
              </a:rPr>
              <a:t>So, </a:t>
            </a:r>
            <a:r>
              <a:rPr lang="en-AU" sz="2000" b="1" dirty="0">
                <a:solidFill>
                  <a:srgbClr val="FF8000"/>
                </a:solidFill>
              </a:rPr>
              <a:t>the more you prioritise engaging in activities that increase life purpose, meaning, and well-being, the happier you are likely to be.</a:t>
            </a:r>
          </a:p>
          <a:p>
            <a:endParaRPr lang="en-US" sz="2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7B7173-F50B-334D-B224-E2CB8FF0AEC0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7158805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252" y="1517176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3. It’s hard to be happy if you are totally tired</a:t>
            </a:r>
            <a:br>
              <a:rPr lang="en-US" sz="2400" dirty="0">
                <a:solidFill>
                  <a:srgbClr val="FFCC66"/>
                </a:solidFill>
              </a:rPr>
            </a:br>
            <a:endParaRPr 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4510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000" dirty="0">
                <a:solidFill>
                  <a:srgbClr val="FFC000"/>
                </a:solidFill>
              </a:rPr>
              <a:t>Create a bit of balance and overcome ‘burnout”</a:t>
            </a:r>
          </a:p>
          <a:p>
            <a:r>
              <a:rPr lang="en-US" sz="2000" dirty="0">
                <a:solidFill>
                  <a:srgbClr val="FFCC66"/>
                </a:solidFill>
              </a:rPr>
              <a:t>For a start pick some activity/obligation that is exhausting and you want to stop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(not work – remember you love ‘work’)</a:t>
            </a:r>
          </a:p>
          <a:p>
            <a:r>
              <a:rPr lang="en-US" sz="2000" dirty="0">
                <a:solidFill>
                  <a:srgbClr val="FFCC66"/>
                </a:solidFill>
              </a:rPr>
              <a:t>And substitute what really gives you happiness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30854B-7F16-174B-86B1-2C61995480AD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133603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4. Feel better about yourself</a:t>
            </a:r>
            <a:b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4510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000" dirty="0">
                <a:solidFill>
                  <a:srgbClr val="FFC000"/>
                </a:solidFill>
              </a:rPr>
              <a:t>Dream a little perhaps…look in the mirror….tell yourself you are one fantastic person</a:t>
            </a:r>
          </a:p>
          <a:p>
            <a:r>
              <a:rPr lang="en-US" sz="2000" dirty="0">
                <a:solidFill>
                  <a:srgbClr val="FFCC66"/>
                </a:solidFill>
              </a:rPr>
              <a:t>Each morning as you get ready for the day put on some tunes that 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CC66"/>
                </a:solidFill>
              </a:rPr>
              <a:t>      give you a lift and smile…dance….</a:t>
            </a:r>
            <a:endParaRPr lang="en-US" sz="2000" dirty="0"/>
          </a:p>
          <a:p>
            <a:endParaRPr lang="en-US" sz="2000" dirty="0">
              <a:solidFill>
                <a:srgbClr val="FFC000"/>
              </a:solidFill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97F6B9-104D-6640-95E7-89D8384ACEAB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861885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5. Actively look for the </a:t>
            </a:r>
            <a:r>
              <a:rPr lang="en-US" sz="2400" b="1" dirty="0">
                <a:solidFill>
                  <a:srgbClr val="FFC000"/>
                </a:solidFill>
              </a:rPr>
              <a:t>gold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 lining in all things</a:t>
            </a:r>
            <a:br>
              <a:rPr lang="en-US" sz="2400" dirty="0">
                <a:solidFill>
                  <a:srgbClr val="FFCC66"/>
                </a:solidFill>
              </a:rPr>
            </a:br>
            <a:endParaRPr 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4510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US" sz="2000" dirty="0">
                <a:solidFill>
                  <a:schemeClr val="bg1"/>
                </a:solidFill>
              </a:rPr>
              <a:t>Sit down from time to time and do a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“grateful ledger”</a:t>
            </a:r>
          </a:p>
          <a:p>
            <a:r>
              <a:rPr lang="en-US" sz="2000" dirty="0">
                <a:solidFill>
                  <a:schemeClr val="bg1"/>
                </a:solidFill>
              </a:rPr>
              <a:t>Do a </a:t>
            </a: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“body count”</a:t>
            </a:r>
          </a:p>
          <a:p>
            <a:r>
              <a:rPr lang="en-US" sz="2000" dirty="0">
                <a:solidFill>
                  <a:schemeClr val="bg1"/>
                </a:solidFill>
              </a:rPr>
              <a:t>But now list five things on your sheet about your life that are truly great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972170E1-4ADC-FA48-A509-75C8B8D47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560" y="3773264"/>
            <a:ext cx="7400354" cy="14773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dirty="0">
              <a:solidFill>
                <a:schemeClr val="bg2">
                  <a:lumMod val="25000"/>
                </a:schemeClr>
              </a:solidFill>
              <a:latin typeface="Bradley Hand" pitchFamily="2" charset="77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dirty="0">
                <a:solidFill>
                  <a:schemeClr val="bg2">
                    <a:lumMod val="25000"/>
                  </a:schemeClr>
                </a:solidFill>
                <a:latin typeface="Bradley Hand" pitchFamily="2" charset="77"/>
              </a:rPr>
              <a:t>GRATEFUL : F</a:t>
            </a: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Bradley Hand" pitchFamily="2" charset="77"/>
              </a:rPr>
              <a:t>eeling or showing an appreciation for something done, received or your position in life.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Bradley Hand" pitchFamily="2" charset="77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3275A5-03DA-7342-845D-BB17342E7D77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2091860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6.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Take breaks from </a:t>
            </a:r>
            <a:r>
              <a:rPr lang="en-US" sz="2400" b="1" dirty="0">
                <a:solidFill>
                  <a:srgbClr val="FFC000"/>
                </a:solidFill>
              </a:rPr>
              <a:t>not so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social media…</a:t>
            </a:r>
            <a:b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4510"/>
            <a:ext cx="6408712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The average Facebook user uses a combination of Facebook and Instagram an average of fifty </a:t>
            </a:r>
            <a:r>
              <a:rPr lang="en-AU" sz="2000" dirty="0">
                <a:solidFill>
                  <a:schemeClr val="bg2">
                    <a:lumMod val="50000"/>
                  </a:schemeClr>
                </a:solidFill>
              </a:rPr>
              <a:t>(50) minutes </a:t>
            </a:r>
            <a:r>
              <a:rPr lang="en-AU" sz="2000" dirty="0">
                <a:solidFill>
                  <a:schemeClr val="bg1"/>
                </a:solidFill>
              </a:rPr>
              <a:t>per day? </a:t>
            </a:r>
          </a:p>
          <a:p>
            <a:r>
              <a:rPr lang="en-AU" sz="2000" dirty="0">
                <a:solidFill>
                  <a:schemeClr val="bg1"/>
                </a:solidFill>
              </a:rPr>
              <a:t>That’s more time than the average person spends socialising with other people and almost as much time as we spend </a:t>
            </a:r>
            <a:r>
              <a:rPr lang="en-AU" sz="2000" dirty="0">
                <a:solidFill>
                  <a:schemeClr val="bg2">
                    <a:lumMod val="50000"/>
                  </a:schemeClr>
                </a:solidFill>
              </a:rPr>
              <a:t>eating. </a:t>
            </a:r>
          </a:p>
          <a:p>
            <a:r>
              <a:rPr lang="en-AU" sz="2000" dirty="0">
                <a:solidFill>
                  <a:schemeClr val="bg1"/>
                </a:solidFill>
              </a:rPr>
              <a:t>So if you’re a Facebook user, it’s now important to ask yourself, </a:t>
            </a:r>
            <a:r>
              <a:rPr lang="en-AU" sz="2000" dirty="0">
                <a:solidFill>
                  <a:schemeClr val="bg2">
                    <a:lumMod val="50000"/>
                  </a:schemeClr>
                </a:solidFill>
              </a:rPr>
              <a:t>“Is spending your time on Facebook actually making you happier?”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3C10A7AA-69C6-5943-9EAA-CFFCFA732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111526"/>
            <a:ext cx="1656184" cy="464749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01779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450719"/>
            <a:ext cx="8229601" cy="3430200"/>
          </a:xfrm>
        </p:spPr>
        <p:txBody>
          <a:bodyPr>
            <a:normAutofit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C6FEAF-AB0A-EB4A-BA6B-14DA564239F2}"/>
              </a:ext>
            </a:extLst>
          </p:cNvPr>
          <p:cNvSpPr/>
          <p:nvPr/>
        </p:nvSpPr>
        <p:spPr>
          <a:xfrm>
            <a:off x="0" y="1200398"/>
            <a:ext cx="9144000" cy="494481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blue and white sign&#10;&#10;Description automatically generated">
            <a:extLst>
              <a:ext uri="{FF2B5EF4-FFF2-40B4-BE49-F238E27FC236}">
                <a16:creationId xmlns:a16="http://schemas.microsoft.com/office/drawing/2014/main" id="{09117EC0-148D-674D-ADC3-37D7E991E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564" y="1943577"/>
            <a:ext cx="4724400" cy="3162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6160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293770"/>
            <a:ext cx="7922988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8000"/>
                </a:solidFill>
              </a:rPr>
              <a:t>Creating a new habit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93392"/>
            <a:ext cx="5635204" cy="3430200"/>
          </a:xfrm>
        </p:spPr>
        <p:txBody>
          <a:bodyPr>
            <a:normAutofit fontScale="92500"/>
          </a:bodyPr>
          <a:lstStyle/>
          <a:p>
            <a:pPr marL="288925" lvl="1" indent="0">
              <a:buNone/>
              <a:defRPr/>
            </a:pPr>
            <a:r>
              <a:rPr lang="en-AU" sz="2000" dirty="0">
                <a:solidFill>
                  <a:schemeClr val="bg1"/>
                </a:solidFill>
              </a:rPr>
              <a:t>Brain science tells us it’s more effective to focus on what </a:t>
            </a:r>
            <a:r>
              <a:rPr lang="en-AU" sz="2000" b="1" dirty="0">
                <a:solidFill>
                  <a:srgbClr val="FF8000"/>
                </a:solidFill>
              </a:rPr>
              <a:t>you do want rather than what you don’t. </a:t>
            </a: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</a:endParaRPr>
          </a:p>
          <a:p>
            <a:pPr marL="288925" lvl="1" indent="0">
              <a:buNone/>
              <a:defRPr/>
            </a:pPr>
            <a:r>
              <a:rPr lang="en-AU" sz="2000" dirty="0">
                <a:solidFill>
                  <a:schemeClr val="bg1"/>
                </a:solidFill>
              </a:rPr>
              <a:t>According to Hebb’s Law, “neurons that wire together, fire together,” so focusing on breaking the old habit may actually strengthen it. </a:t>
            </a: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</a:endParaRPr>
          </a:p>
          <a:p>
            <a:pPr marL="288925" lvl="1" indent="0">
              <a:buNone/>
              <a:defRPr/>
            </a:pPr>
            <a:r>
              <a:rPr lang="en-AU" sz="2000" dirty="0">
                <a:solidFill>
                  <a:schemeClr val="bg1"/>
                </a:solidFill>
              </a:rPr>
              <a:t>Focusing on creating a new habit forms new neural networks in the brain and gives you the best chance of embedding the behaviour as a habit</a:t>
            </a: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6" name="Picture 5" descr="A picture containing building, birdhouse&#10;&#10;Description automatically generated">
            <a:extLst>
              <a:ext uri="{FF2B5EF4-FFF2-40B4-BE49-F238E27FC236}">
                <a16:creationId xmlns:a16="http://schemas.microsoft.com/office/drawing/2014/main" id="{80F4F30C-37A6-B141-AC03-75D7B5C8A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63592" y="2577704"/>
            <a:ext cx="36830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BFB6C9-4C42-F64E-BAF0-A0C803EF4C30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4151799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2"/>
                </a:solidFill>
              </a:rPr>
              <a:t>7. Communicate </a:t>
            </a:r>
            <a:r>
              <a:rPr lang="en-US" sz="2400" b="1" dirty="0">
                <a:solidFill>
                  <a:srgbClr val="FFFF00"/>
                </a:solidFill>
              </a:rPr>
              <a:t>kindly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68550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Quite simply when we are kind to others, we feel better about ourselves</a:t>
            </a:r>
            <a:endParaRPr lang="en-AU" sz="2000" dirty="0">
              <a:solidFill>
                <a:srgbClr val="CCCC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6031DA-2AC6-E24B-817F-11F2C9BF5B98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7371407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2"/>
                </a:solidFill>
              </a:rPr>
              <a:t>8. Getting in touch with and understanding your </a:t>
            </a:r>
            <a:r>
              <a:rPr lang="en-US" sz="2400" b="1" dirty="0">
                <a:solidFill>
                  <a:srgbClr val="FFC000"/>
                </a:solidFill>
              </a:rPr>
              <a:t>emotions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09" y="2126271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How are you supposed to move your life forward when you don't even know what you feel or why you feel it? </a:t>
            </a:r>
          </a:p>
          <a:p>
            <a:r>
              <a:rPr lang="en-AU" sz="2000" dirty="0">
                <a:solidFill>
                  <a:schemeClr val="bg1"/>
                </a:solidFill>
              </a:rPr>
              <a:t>To become happier, you need try to gain a fuller understanding of your emotions, find out what you are actually feeling about your life and what has caused these feelings. </a:t>
            </a:r>
          </a:p>
          <a:p>
            <a:r>
              <a:rPr lang="en-AU" sz="2000" dirty="0">
                <a:solidFill>
                  <a:schemeClr val="bg1"/>
                </a:solidFill>
              </a:rPr>
              <a:t>When you feel happy – contemplate what is it that has actually made you happy….</a:t>
            </a:r>
            <a:r>
              <a:rPr lang="en-AU" sz="2000" dirty="0">
                <a:solidFill>
                  <a:srgbClr val="FFC000"/>
                </a:solidFill>
              </a:rPr>
              <a:t>this is a key for your happier future</a:t>
            </a:r>
          </a:p>
          <a:p>
            <a:endParaRPr lang="en-AU" sz="2000" dirty="0">
              <a:solidFill>
                <a:srgbClr val="CCCC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D6183E-E53B-9440-A732-005477DD7D12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097546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2"/>
                </a:solidFill>
              </a:rPr>
              <a:t>9</a:t>
            </a:r>
            <a:r>
              <a:rPr lang="en-US" sz="2400" dirty="0">
                <a:solidFill>
                  <a:schemeClr val="bg2"/>
                </a:solidFill>
              </a:rPr>
              <a:t>. </a:t>
            </a:r>
            <a:r>
              <a:rPr lang="en-US" sz="2400" b="1" dirty="0">
                <a:solidFill>
                  <a:schemeClr val="bg2"/>
                </a:solidFill>
              </a:rPr>
              <a:t>Live in the moment be </a:t>
            </a:r>
            <a:r>
              <a:rPr lang="en-US" sz="2400" b="1" dirty="0">
                <a:solidFill>
                  <a:srgbClr val="FFC000"/>
                </a:solidFill>
              </a:rPr>
              <a:t>mindful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09" y="2126271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Look around now – how darn good is this…???? Yes….</a:t>
            </a:r>
            <a:r>
              <a:rPr lang="en-AU" sz="2000" dirty="0">
                <a:solidFill>
                  <a:srgbClr val="FFC000"/>
                </a:solidFill>
              </a:rPr>
              <a:t>YES</a:t>
            </a:r>
          </a:p>
          <a:p>
            <a:r>
              <a:rPr lang="en-AU" sz="2000" dirty="0">
                <a:solidFill>
                  <a:schemeClr val="bg1"/>
                </a:solidFill>
              </a:rPr>
              <a:t>Now close your eyes…breathe in deeply slowly…and repeat </a:t>
            </a:r>
            <a:r>
              <a:rPr lang="en-AU" sz="2000" dirty="0">
                <a:solidFill>
                  <a:srgbClr val="FFC000"/>
                </a:solidFill>
              </a:rPr>
              <a:t>“how good is this”</a:t>
            </a:r>
          </a:p>
          <a:p>
            <a:r>
              <a:rPr lang="en-AU" sz="2000" dirty="0">
                <a:solidFill>
                  <a:srgbClr val="FFC000"/>
                </a:solidFill>
              </a:rPr>
              <a:t>Keep eyes closed and breathing….repeating….”how….this!”</a:t>
            </a:r>
          </a:p>
          <a:p>
            <a:endParaRPr lang="en-AU" sz="2000" dirty="0">
              <a:solidFill>
                <a:srgbClr val="CCCC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0CC442-5E36-E64E-BE1D-6E897E2E4255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959743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2"/>
                </a:solidFill>
              </a:rPr>
              <a:t>10. Build </a:t>
            </a:r>
            <a:r>
              <a:rPr lang="en-US" sz="2400" b="1" dirty="0">
                <a:solidFill>
                  <a:srgbClr val="FFC000"/>
                </a:solidFill>
              </a:rPr>
              <a:t>meaningful </a:t>
            </a:r>
            <a:r>
              <a:rPr lang="en-US" sz="2400" b="1" dirty="0">
                <a:solidFill>
                  <a:schemeClr val="bg2"/>
                </a:solidFill>
              </a:rPr>
              <a:t>connections </a:t>
            </a:r>
            <a:r>
              <a:rPr lang="en-US" sz="2400" b="1" i="1" dirty="0">
                <a:solidFill>
                  <a:schemeClr val="accent6">
                    <a:lumMod val="75000"/>
                  </a:schemeClr>
                </a:solidFill>
              </a:rPr>
              <a:t>(a must do cheers list)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09" y="2126271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We enjoy just about everything more when we do it with others. </a:t>
            </a:r>
          </a:p>
          <a:p>
            <a:r>
              <a:rPr lang="en-AU" sz="2000" dirty="0">
                <a:solidFill>
                  <a:schemeClr val="bg1"/>
                </a:solidFill>
              </a:rPr>
              <a:t>This is why one of the best things you can do for your happiness is to build real relationships and social connections. </a:t>
            </a:r>
          </a:p>
          <a:p>
            <a:r>
              <a:rPr lang="en-AU" sz="2000" dirty="0">
                <a:solidFill>
                  <a:schemeClr val="bg1"/>
                </a:solidFill>
              </a:rPr>
              <a:t>And you can strengthen these relationships by practicing kindness and gratitude towards them – </a:t>
            </a:r>
            <a:r>
              <a:rPr lang="en-AU" sz="2000" dirty="0">
                <a:solidFill>
                  <a:schemeClr val="bg2">
                    <a:lumMod val="90000"/>
                  </a:schemeClr>
                </a:solidFill>
              </a:rPr>
              <a:t>tell them you love them – tell them “this has been a great day – thanks so much” </a:t>
            </a:r>
          </a:p>
          <a:p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Write down at least three people you want to tell something positive to – that you just haven’t got round 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165A99-499F-6E49-8384-A5DAA0A69703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4451365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chemeClr val="bg2"/>
                </a:solidFill>
              </a:rPr>
              <a:t>11.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Eliminate negative patterns of 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326808"/>
            <a:ext cx="7848872" cy="29523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sz="2000" dirty="0"/>
              <a:t>Sometimes </a:t>
            </a:r>
            <a:r>
              <a:rPr lang="en-AU" sz="2000" i="1" dirty="0"/>
              <a:t>we</a:t>
            </a:r>
            <a:r>
              <a:rPr lang="en-AU" sz="2000" dirty="0"/>
              <a:t> are what's making us miserable. We just can't stop thinking about how so-and-so wronged us, or how our life didn't turn out as we hoped. Negative thought processes — like worrying, ruminating, self-judgement and fearing rejection  — just keep us miserable and unable to move forward. 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/>
              <a:t> 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C0CF6B-61EE-EF45-BACF-05A927D04865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2126252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60" y="1416422"/>
            <a:ext cx="8229600" cy="547334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chemeClr val="bg2"/>
                </a:solidFill>
              </a:rPr>
              <a:t>Creating your own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Positive Position to combat negative emotions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90" y="2208510"/>
            <a:ext cx="8246070" cy="29523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AU" sz="2000" dirty="0">
                <a:solidFill>
                  <a:schemeClr val="bg1"/>
                </a:solidFill>
              </a:rPr>
              <a:t>A positive position is when you think about something that gives you great pride, pleasure – something that builds you up:</a:t>
            </a:r>
          </a:p>
          <a:p>
            <a:pPr marL="0" indent="0">
              <a:buNone/>
            </a:pPr>
            <a:endParaRPr lang="en-AU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AU" sz="2000" dirty="0">
                <a:solidFill>
                  <a:schemeClr val="bg1"/>
                </a:solidFill>
              </a:rPr>
              <a:t>It could be the thought of walking down a beach, a piece of music, your family at Sunday dinner, the face of a grandchild, your partner laughing…..</a:t>
            </a:r>
          </a:p>
          <a:p>
            <a:pPr marL="0" indent="0">
              <a:buNone/>
            </a:pPr>
            <a:endParaRPr lang="en-AU" sz="20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AU" sz="2000" dirty="0"/>
              <a:t>So when any negative thought enters your brain… you immediately move to your positive position. In time, your brain will be able to do this more easily on its own. </a:t>
            </a:r>
          </a:p>
          <a:p>
            <a:pPr marL="0" indent="0">
              <a:buNone/>
            </a:pPr>
            <a:endParaRPr lang="en-AU" sz="2000" dirty="0"/>
          </a:p>
          <a:p>
            <a:pPr marL="0" indent="0">
              <a:buNone/>
            </a:pPr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Exercise</a:t>
            </a:r>
            <a:r>
              <a:rPr lang="en-AU" sz="2000" dirty="0"/>
              <a:t>: Do you have your future </a:t>
            </a:r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positive position?  Yes? What is it?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4694E-AC06-5C41-93E5-0A1D620693BF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2219476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704454"/>
            <a:ext cx="8229600" cy="547334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chemeClr val="bg2"/>
                </a:solidFill>
              </a:rPr>
              <a:t>12. Speak up for </a:t>
            </a:r>
            <a:r>
              <a:rPr lang="en-US" sz="2200" b="1" dirty="0">
                <a:solidFill>
                  <a:srgbClr val="FFC000"/>
                </a:solidFill>
              </a:rPr>
              <a:t>yourself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09" y="2126271"/>
            <a:ext cx="8246070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When we let people walk all over us, we're unhappy. But when we advocate for our own needs assertively and express ourselves we feel more in control – happier. </a:t>
            </a:r>
          </a:p>
          <a:p>
            <a:r>
              <a:rPr lang="en-AU" sz="2000" dirty="0">
                <a:solidFill>
                  <a:schemeClr val="bg1"/>
                </a:solidFill>
              </a:rPr>
              <a:t>The</a:t>
            </a:r>
            <a:r>
              <a:rPr lang="en-AU" sz="2000" dirty="0">
                <a:solidFill>
                  <a:srgbClr val="FFC000"/>
                </a:solidFill>
              </a:rPr>
              <a:t> Appropriate Assertiveness technique </a:t>
            </a:r>
            <a:r>
              <a:rPr lang="en-AU" sz="2000" dirty="0">
                <a:solidFill>
                  <a:schemeClr val="bg1"/>
                </a:solidFill>
              </a:rPr>
              <a:t>is your friend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0D1E34-95A1-8B4B-BB0D-4594DF0B0A1D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689869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6" y="1065117"/>
            <a:ext cx="8301608" cy="88764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chemeClr val="accent6"/>
                </a:solidFill>
              </a:rPr>
              <a:t>    Appropriate Assertive Statements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6" y="1652952"/>
            <a:ext cx="8230369" cy="4011945"/>
          </a:xfrm>
        </p:spPr>
        <p:txBody>
          <a:bodyPr>
            <a:normAutofit lnSpcReduction="10000"/>
          </a:bodyPr>
          <a:lstStyle/>
          <a:p>
            <a:pPr marL="631825" lvl="1" indent="-342900">
              <a:buFont typeface="Arial"/>
              <a:buChar char="•"/>
              <a:defRPr/>
            </a:pPr>
            <a:endParaRPr lang="en-AU" sz="2200" dirty="0">
              <a:solidFill>
                <a:srgbClr val="224B50"/>
              </a:solidFill>
              <a:latin typeface="Calibri"/>
              <a:cs typeface="Calibri"/>
            </a:endParaRPr>
          </a:p>
          <a:p>
            <a:pPr marL="0" indent="0">
              <a:buFontTx/>
              <a:buNone/>
              <a:defRPr/>
            </a:pPr>
            <a:r>
              <a:rPr lang="en-US" sz="2600" b="1" dirty="0">
                <a:solidFill>
                  <a:schemeClr val="bg1"/>
                </a:solidFill>
                <a:latin typeface="Calibri"/>
                <a:cs typeface="Calibri"/>
              </a:rPr>
              <a:t>    When to use appropriate assertive statements</a:t>
            </a:r>
          </a:p>
          <a:p>
            <a:pPr marL="0" indent="0">
              <a:buFontTx/>
              <a:buNone/>
              <a:defRPr/>
            </a:pPr>
            <a:endParaRPr lang="en-US" sz="2600" b="1" dirty="0">
              <a:solidFill>
                <a:schemeClr val="bg1"/>
              </a:solidFill>
              <a:latin typeface="Calibri"/>
              <a:cs typeface="Calibri"/>
            </a:endParaRP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The essence of an appropriate assertive statement is being able to state your case calmly and with you in control</a:t>
            </a: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The best statement is free of expectations. It is delivering a clean, clear statement of how it is from your side and how you would like it to be </a:t>
            </a:r>
            <a:r>
              <a:rPr lang="mr-IN" sz="2000" dirty="0">
                <a:solidFill>
                  <a:schemeClr val="bg1"/>
                </a:solidFill>
                <a:latin typeface="Calibri"/>
                <a:cs typeface="Calibri"/>
              </a:rPr>
              <a:t>–</a:t>
            </a:r>
            <a:r>
              <a:rPr lang="en-US" sz="2000" dirty="0">
                <a:solidFill>
                  <a:srgbClr val="FF6600"/>
                </a:solidFill>
                <a:latin typeface="Calibri"/>
                <a:cs typeface="Calibri"/>
              </a:rPr>
              <a:t> sometimes called an “I statement”</a:t>
            </a: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Delivered face to face, with a support person or via email</a:t>
            </a:r>
          </a:p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There can be an added point of what, reluctantly, will be your next step if there is no improvement</a:t>
            </a:r>
          </a:p>
          <a:p>
            <a:pPr marL="0" indent="0">
              <a:buFontTx/>
              <a:buNone/>
              <a:defRPr/>
            </a:pPr>
            <a:endParaRPr lang="en-US" sz="2200" dirty="0">
              <a:solidFill>
                <a:srgbClr val="224B50"/>
              </a:solidFill>
            </a:endParaRPr>
          </a:p>
          <a:p>
            <a:pPr marL="0" indent="0">
              <a:buFontTx/>
              <a:buNone/>
              <a:defRPr/>
            </a:pPr>
            <a:endParaRPr lang="en-US" sz="2400" dirty="0">
              <a:solidFill>
                <a:srgbClr val="224B50"/>
              </a:solidFill>
            </a:endParaRPr>
          </a:p>
          <a:p>
            <a:pPr marL="0" indent="0">
              <a:buFontTx/>
              <a:buNone/>
              <a:defRPr/>
            </a:pPr>
            <a:endParaRPr lang="en-US" sz="2200" dirty="0">
              <a:solidFill>
                <a:schemeClr val="accent5">
                  <a:lumMod val="25000"/>
                </a:schemeClr>
              </a:solidFill>
            </a:endParaRPr>
          </a:p>
        </p:txBody>
      </p:sp>
      <p:pic>
        <p:nvPicPr>
          <p:cNvPr id="5" name="Picture 4" descr="Screen Shot 2018-02-01 at 2.54.0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95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952925"/>
            <a:ext cx="9144000" cy="369332"/>
          </a:xfrm>
          <a:prstGeom prst="rect">
            <a:avLst/>
          </a:prstGeom>
          <a:solidFill>
            <a:schemeClr val="tx1">
              <a:lumMod val="90000"/>
              <a:lumOff val="10000"/>
            </a:schemeClr>
          </a:solidFill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B4442A-3681-7A4A-96AC-8355F22DC854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2835195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A11A6D9-27C3-1B48-BD54-A533B7ED8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047" y="1436463"/>
            <a:ext cx="2468960" cy="32722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302545"/>
            <a:ext cx="8229600" cy="547334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chemeClr val="bg2"/>
                </a:solidFill>
              </a:rPr>
              <a:t>13. Hold </a:t>
            </a: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</a:rPr>
              <a:t>yourself accountable </a:t>
            </a:r>
            <a:r>
              <a:rPr lang="en-US" sz="2200" b="1" dirty="0"/>
              <a:t>for being happier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034" y="1845609"/>
            <a:ext cx="5912891" cy="369450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000" dirty="0"/>
          </a:p>
          <a:p>
            <a:r>
              <a:rPr lang="en-AU" sz="2000" dirty="0">
                <a:solidFill>
                  <a:schemeClr val="bg1"/>
                </a:solidFill>
              </a:rPr>
              <a:t>We are more likely to do the things if we schedule them in </a:t>
            </a:r>
            <a:r>
              <a:rPr lang="en-AU" sz="2000" dirty="0">
                <a:solidFill>
                  <a:schemeClr val="bg2">
                    <a:lumMod val="75000"/>
                  </a:schemeClr>
                </a:solidFill>
              </a:rPr>
              <a:t>calendars</a:t>
            </a:r>
          </a:p>
          <a:p>
            <a:r>
              <a:rPr lang="en-AU" sz="2000" dirty="0">
                <a:solidFill>
                  <a:schemeClr val="bg1"/>
                </a:solidFill>
              </a:rPr>
              <a:t>We stay on track when </a:t>
            </a:r>
            <a:r>
              <a:rPr lang="en-AU" sz="2000" dirty="0">
                <a:solidFill>
                  <a:schemeClr val="accent6">
                    <a:lumMod val="75000"/>
                  </a:schemeClr>
                </a:solidFill>
              </a:rPr>
              <a:t>others</a:t>
            </a:r>
            <a:r>
              <a:rPr lang="en-AU" sz="2000" dirty="0">
                <a:solidFill>
                  <a:schemeClr val="bg1"/>
                </a:solidFill>
              </a:rPr>
              <a:t> are involved</a:t>
            </a:r>
          </a:p>
          <a:p>
            <a:r>
              <a:rPr lang="en-AU" sz="2000" dirty="0">
                <a:solidFill>
                  <a:schemeClr val="bg1"/>
                </a:solidFill>
              </a:rPr>
              <a:t>So if you really want to be happier – don’t let yourself get away with being unhappy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5820778"/>
            <a:ext cx="3350360" cy="30777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algn="r"/>
            <a:endParaRPr lang="en-GB" sz="1400" dirty="0">
              <a:solidFill>
                <a:prstClr val="black">
                  <a:lumMod val="50000"/>
                  <a:lumOff val="50000"/>
                </a:prstClr>
              </a:solidFill>
              <a:latin typeface="Calibri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48ADF-5D8E-9540-8923-0E39CF6D9343}"/>
              </a:ext>
            </a:extLst>
          </p:cNvPr>
          <p:cNvSpPr txBox="1"/>
          <p:nvPr/>
        </p:nvSpPr>
        <p:spPr>
          <a:xfrm>
            <a:off x="0" y="5775881"/>
            <a:ext cx="914400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ADA026-E4AB-9549-ABC5-9FABA9917F66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2758567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450719"/>
            <a:ext cx="8229601" cy="3430200"/>
          </a:xfrm>
        </p:spPr>
        <p:txBody>
          <a:bodyPr>
            <a:normAutofit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C6FEAF-AB0A-EB4A-BA6B-14DA564239F2}"/>
              </a:ext>
            </a:extLst>
          </p:cNvPr>
          <p:cNvSpPr/>
          <p:nvPr/>
        </p:nvSpPr>
        <p:spPr>
          <a:xfrm>
            <a:off x="0" y="1200398"/>
            <a:ext cx="9144000" cy="494481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70FA27E0-EB4E-C14F-856C-4BD48A5B0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55385" y="1888578"/>
            <a:ext cx="4416756" cy="33125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70034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7" y="1293770"/>
            <a:ext cx="7994997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8000"/>
                </a:solidFill>
              </a:rPr>
              <a:t>Embedding the behavior as a habit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3" y="2136502"/>
            <a:ext cx="8229601" cy="3430200"/>
          </a:xfrm>
        </p:spPr>
        <p:txBody>
          <a:bodyPr>
            <a:normAutofit lnSpcReduction="10000"/>
          </a:bodyPr>
          <a:lstStyle/>
          <a:p>
            <a:pPr marL="288925" lvl="1" indent="0"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Neuroscientist who study this have proposed three-stage process for creating, </a:t>
            </a:r>
          </a:p>
          <a:p>
            <a:pPr marL="288925" lvl="1" indent="0"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or changing habits*. </a:t>
            </a:r>
          </a:p>
          <a:p>
            <a:pPr marL="288925" lvl="1" indent="0"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The process involves developing a plan that contains:</a:t>
            </a:r>
          </a:p>
          <a:p>
            <a:pPr marL="288925" lvl="1" indent="0">
              <a:buNone/>
              <a:defRPr/>
            </a:pPr>
            <a:endParaRPr lang="en-AU" sz="1800" dirty="0">
              <a:solidFill>
                <a:schemeClr val="bg1"/>
              </a:solidFill>
            </a:endParaRPr>
          </a:p>
          <a:p>
            <a:pPr marL="631825" lvl="1" indent="-342900">
              <a:buFont typeface="Wingdings" pitchFamily="2" charset="2"/>
              <a:buChar char="ü"/>
              <a:defRPr/>
            </a:pPr>
            <a:r>
              <a:rPr lang="en-AU" sz="1800" dirty="0">
                <a:solidFill>
                  <a:schemeClr val="bg1"/>
                </a:solidFill>
              </a:rPr>
              <a:t> a cue, </a:t>
            </a:r>
          </a:p>
          <a:p>
            <a:pPr marL="631825" lvl="1" indent="-342900">
              <a:buFont typeface="Wingdings" pitchFamily="2" charset="2"/>
              <a:buChar char="ü"/>
              <a:defRPr/>
            </a:pPr>
            <a:r>
              <a:rPr lang="en-AU" sz="1800" dirty="0">
                <a:solidFill>
                  <a:schemeClr val="bg1"/>
                </a:solidFill>
              </a:rPr>
              <a:t>a routine </a:t>
            </a:r>
          </a:p>
          <a:p>
            <a:pPr marL="631825" lvl="1" indent="-342900">
              <a:buFont typeface="Wingdings" pitchFamily="2" charset="2"/>
              <a:buChar char="ü"/>
              <a:defRPr/>
            </a:pPr>
            <a:r>
              <a:rPr lang="en-AU" sz="1800" dirty="0">
                <a:solidFill>
                  <a:schemeClr val="bg1"/>
                </a:solidFill>
              </a:rPr>
              <a:t>and a reward</a:t>
            </a:r>
            <a:r>
              <a:rPr lang="en-AU" sz="2400" dirty="0">
                <a:solidFill>
                  <a:schemeClr val="bg1"/>
                </a:solidFill>
                <a:latin typeface="Avenir Book"/>
              </a:rPr>
              <a:t>			</a:t>
            </a:r>
          </a:p>
          <a:p>
            <a:pPr marL="631825" lvl="1" indent="-342900">
              <a:buFont typeface="Wingdings" pitchFamily="2" charset="2"/>
              <a:buChar char="ü"/>
              <a:defRPr/>
            </a:pPr>
            <a:endParaRPr lang="en-AU" sz="2400" dirty="0">
              <a:solidFill>
                <a:schemeClr val="bg1"/>
              </a:solidFill>
              <a:latin typeface="Avenir Book"/>
            </a:endParaRPr>
          </a:p>
          <a:p>
            <a:pPr marL="631825" lvl="1" indent="-342900">
              <a:buFont typeface="Wingdings" pitchFamily="2" charset="2"/>
              <a:buChar char="ü"/>
              <a:defRPr/>
            </a:pPr>
            <a:endParaRPr lang="en-AU" sz="2400" dirty="0">
              <a:solidFill>
                <a:schemeClr val="bg1"/>
              </a:solidFill>
              <a:latin typeface="Avenir Book"/>
            </a:endParaRPr>
          </a:p>
          <a:p>
            <a:pPr marL="631825" lvl="1" indent="-342900">
              <a:buFont typeface="Wingdings" pitchFamily="2" charset="2"/>
              <a:buChar char="ü"/>
              <a:defRPr/>
            </a:pPr>
            <a:r>
              <a:rPr lang="en-AU" sz="1400" dirty="0">
                <a:solidFill>
                  <a:srgbClr val="FFFF00"/>
                </a:solidFill>
              </a:rPr>
              <a:t>Charles Duhigg ‘The Power of Habits.’</a:t>
            </a:r>
            <a:endParaRPr lang="en-US" sz="1400" dirty="0">
              <a:solidFill>
                <a:srgbClr val="FFFF00"/>
              </a:solidFill>
            </a:endParaRP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3DEB5A-BB8D-3F4D-93B3-7F0D5C1B353E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9298793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416422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GB" sz="2400" b="1" dirty="0">
                <a:solidFill>
                  <a:srgbClr val="FFC000"/>
                </a:solidFill>
                <a:cs typeface="Calibri"/>
              </a:rPr>
              <a:t>In summary:</a:t>
            </a:r>
            <a:br>
              <a:rPr lang="en-GB" sz="2400" b="1" dirty="0">
                <a:solidFill>
                  <a:srgbClr val="FF6600"/>
                </a:solidFill>
                <a:cs typeface="Calibri"/>
              </a:rPr>
            </a:br>
            <a:br>
              <a:rPr lang="en-GB" sz="2400" b="1" dirty="0">
                <a:solidFill>
                  <a:srgbClr val="FF6600"/>
                </a:solidFill>
                <a:cs typeface="Calibri"/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92486"/>
            <a:ext cx="8229600" cy="3694507"/>
          </a:xfrm>
        </p:spPr>
        <p:txBody>
          <a:bodyPr>
            <a:normAutofit fontScale="92500"/>
          </a:bodyPr>
          <a:lstStyle/>
          <a:p>
            <a:pPr>
              <a:buFont typeface="Wingdings" charset="2"/>
              <a:buChar char="ü"/>
            </a:pPr>
            <a:r>
              <a:rPr lang="en-US" sz="2200" dirty="0">
                <a:solidFill>
                  <a:schemeClr val="bg1"/>
                </a:solidFill>
              </a:rPr>
              <a:t>Develop your happiness skills – and develop at least one happiness habit over the next month</a:t>
            </a:r>
          </a:p>
          <a:p>
            <a:pPr>
              <a:buFont typeface="Wingdings" charset="2"/>
              <a:buChar char="ü"/>
            </a:pPr>
            <a:r>
              <a:rPr lang="en-US" sz="2200" dirty="0">
                <a:solidFill>
                  <a:schemeClr val="bg1"/>
                </a:solidFill>
              </a:rPr>
              <a:t>Be ultra optimistic in your approach to life (you’ll be happier and healthier and possibly live longer)</a:t>
            </a:r>
          </a:p>
          <a:p>
            <a:pPr>
              <a:buFont typeface="Wingdings" charset="2"/>
              <a:buChar char="ü"/>
            </a:pPr>
            <a:r>
              <a:rPr lang="en-US" sz="2200" dirty="0">
                <a:solidFill>
                  <a:schemeClr val="bg1"/>
                </a:solidFill>
              </a:rPr>
              <a:t>Let people know if they are affecting you in a negative way</a:t>
            </a:r>
          </a:p>
          <a:p>
            <a:pPr>
              <a:buFont typeface="Wingdings" charset="2"/>
              <a:buChar char="ü"/>
            </a:pPr>
            <a:r>
              <a:rPr lang="en-US" sz="2200" dirty="0">
                <a:solidFill>
                  <a:schemeClr val="bg1"/>
                </a:solidFill>
              </a:rPr>
              <a:t>Reduce your reliance on mobiles and email</a:t>
            </a:r>
          </a:p>
          <a:p>
            <a:pPr>
              <a:buFont typeface="Wingdings" charset="2"/>
              <a:buChar char="ü"/>
            </a:pPr>
            <a:r>
              <a:rPr lang="en-AU" sz="2200" dirty="0">
                <a:solidFill>
                  <a:schemeClr val="bg1"/>
                </a:solidFill>
              </a:rPr>
              <a:t>Laugh a lot</a:t>
            </a:r>
            <a:r>
              <a:rPr lang="mr-IN" sz="2200" dirty="0">
                <a:solidFill>
                  <a:schemeClr val="bg1"/>
                </a:solidFill>
              </a:rPr>
              <a:t>…</a:t>
            </a:r>
            <a:endParaRPr lang="en-AU" sz="2200" dirty="0">
              <a:solidFill>
                <a:schemeClr val="bg1"/>
              </a:solidFill>
            </a:endParaRPr>
          </a:p>
          <a:p>
            <a:pPr>
              <a:buFont typeface="Wingdings" charset="2"/>
              <a:buChar char="ü"/>
            </a:pPr>
            <a:endParaRPr lang="en-AU" sz="2200" dirty="0">
              <a:solidFill>
                <a:schemeClr val="bg1"/>
              </a:solidFill>
            </a:endParaRPr>
          </a:p>
          <a:p>
            <a:pPr>
              <a:buFont typeface="Wingdings" charset="2"/>
              <a:buChar char="ü"/>
            </a:pPr>
            <a:r>
              <a:rPr lang="en-AU" sz="2200" dirty="0">
                <a:solidFill>
                  <a:srgbClr val="FFC000"/>
                </a:solidFill>
                <a:latin typeface="Bradley Hand" pitchFamily="2" charset="77"/>
              </a:rPr>
              <a:t>GOOD LUCK AND IF YOU HAVE ANY QUESTIONS, COMMENTS PLEASE FEEL FREE TO EMAIL ME AT </a:t>
            </a:r>
            <a:r>
              <a:rPr lang="en-AU" sz="2200" dirty="0" err="1">
                <a:solidFill>
                  <a:schemeClr val="bg1"/>
                </a:solidFill>
              </a:rPr>
              <a:t>rob.asser@alact.com.au</a:t>
            </a:r>
            <a:endParaRPr lang="en-US" sz="22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2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8474FD-E847-A24C-91FD-8160BE118146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758133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19" y="1661176"/>
            <a:ext cx="8229600" cy="547334"/>
          </a:xfrm>
        </p:spPr>
        <p:txBody>
          <a:bodyPr>
            <a:normAutofit fontScale="90000"/>
          </a:bodyPr>
          <a:lstStyle/>
          <a:p>
            <a:r>
              <a:rPr lang="en-AU" sz="2700" b="1" dirty="0">
                <a:solidFill>
                  <a:schemeClr val="accent6">
                    <a:lumMod val="75000"/>
                  </a:schemeClr>
                </a:solidFill>
              </a:rPr>
              <a:t>Habits are triggered by cues – triggers or signals that tell us to act in a certain way</a:t>
            </a:r>
            <a:br>
              <a:rPr lang="en-AU" dirty="0"/>
            </a:br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934843"/>
            <a:ext cx="8229601" cy="3430200"/>
          </a:xfrm>
        </p:spPr>
        <p:txBody>
          <a:bodyPr>
            <a:normAutofit lnSpcReduction="10000"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288925" lvl="1" indent="0"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To create a new habit, we need to also create a cue: something that tells us to take the next step. Working on the cue will help make or break a habit.</a:t>
            </a:r>
          </a:p>
          <a:p>
            <a:pPr marL="288925" lvl="1" indent="0">
              <a:buNone/>
              <a:defRPr/>
            </a:pPr>
            <a:r>
              <a:rPr lang="en-AU" sz="1800" dirty="0">
                <a:solidFill>
                  <a:schemeClr val="bg1"/>
                </a:solidFill>
              </a:rPr>
              <a:t>Identifying a good cue can be crucial. They tend to fall into one of the following categories:</a:t>
            </a:r>
          </a:p>
          <a:p>
            <a:pPr marL="1146175" lvl="3" indent="0">
              <a:buNone/>
              <a:defRPr/>
            </a:pPr>
            <a:endParaRPr lang="en-AU" dirty="0"/>
          </a:p>
          <a:p>
            <a:pPr marL="1543050" lvl="3" fontAlgn="base">
              <a:buFont typeface="Wingdings" pitchFamily="2" charset="2"/>
              <a:buChar char="ü"/>
            </a:pPr>
            <a:r>
              <a:rPr lang="en-AU" dirty="0">
                <a:solidFill>
                  <a:schemeClr val="bg1"/>
                </a:solidFill>
              </a:rPr>
              <a:t>location</a:t>
            </a:r>
          </a:p>
          <a:p>
            <a:pPr marL="1543050" lvl="3" fontAlgn="base">
              <a:buFont typeface="Wingdings" pitchFamily="2" charset="2"/>
              <a:buChar char="ü"/>
            </a:pPr>
            <a:r>
              <a:rPr lang="en-AU" dirty="0">
                <a:solidFill>
                  <a:schemeClr val="bg1"/>
                </a:solidFill>
              </a:rPr>
              <a:t>time</a:t>
            </a:r>
          </a:p>
          <a:p>
            <a:pPr marL="1543050" lvl="3" fontAlgn="base">
              <a:buFont typeface="Wingdings" pitchFamily="2" charset="2"/>
              <a:buChar char="ü"/>
            </a:pPr>
            <a:r>
              <a:rPr lang="en-AU" dirty="0">
                <a:solidFill>
                  <a:schemeClr val="bg1"/>
                </a:solidFill>
              </a:rPr>
              <a:t>emotional state</a:t>
            </a:r>
          </a:p>
          <a:p>
            <a:pPr marL="1543050" lvl="3" fontAlgn="base">
              <a:buFont typeface="Wingdings" pitchFamily="2" charset="2"/>
              <a:buChar char="ü"/>
            </a:pPr>
            <a:r>
              <a:rPr lang="en-AU" dirty="0">
                <a:solidFill>
                  <a:schemeClr val="bg1"/>
                </a:solidFill>
              </a:rPr>
              <a:t>other people</a:t>
            </a:r>
          </a:p>
          <a:p>
            <a:pPr marL="288925" lvl="1" indent="0">
              <a:buNone/>
              <a:defRPr/>
            </a:pPr>
            <a:endParaRPr lang="en-AU" sz="14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E94299-795B-794F-81B3-51B32C715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508" y="3219045"/>
            <a:ext cx="4148954" cy="24227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265BC2-50D9-9D47-B514-43826DD3AF0C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797925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903385"/>
            <a:ext cx="8229600" cy="547334"/>
          </a:xfrm>
        </p:spPr>
        <p:txBody>
          <a:bodyPr>
            <a:normAutofit fontScale="90000"/>
          </a:bodyPr>
          <a:lstStyle/>
          <a:p>
            <a:pPr fontAlgn="base"/>
            <a:r>
              <a:rPr lang="en-AU" sz="2400" b="1" dirty="0">
                <a:solidFill>
                  <a:srgbClr val="FF8000"/>
                </a:solidFill>
              </a:rPr>
              <a:t>Routine</a:t>
            </a:r>
            <a:br>
              <a:rPr lang="en-AU" sz="2400" b="1" dirty="0">
                <a:solidFill>
                  <a:srgbClr val="FF8000"/>
                </a:solidFill>
              </a:rPr>
            </a:br>
            <a:br>
              <a:rPr lang="en-AU" sz="2400" dirty="0"/>
            </a:br>
            <a:r>
              <a:rPr lang="en-AU" sz="2200" dirty="0"/>
              <a:t>Define the steps you will take: the actions that you are trying to form into the habit.</a:t>
            </a:r>
            <a:br>
              <a:rPr lang="en-AU" sz="2400" dirty="0"/>
            </a:br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450719"/>
            <a:ext cx="8229601" cy="3430200"/>
          </a:xfrm>
        </p:spPr>
        <p:txBody>
          <a:bodyPr>
            <a:normAutofit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fontAlgn="base"/>
            <a:r>
              <a:rPr lang="en-AU" sz="2000" dirty="0">
                <a:solidFill>
                  <a:schemeClr val="bg1"/>
                </a:solidFill>
              </a:rPr>
              <a:t>For example, instead of just having the intention, “I will have more informal conversations with the team,” </a:t>
            </a:r>
          </a:p>
          <a:p>
            <a:pPr fontAlgn="base"/>
            <a:r>
              <a:rPr lang="en-AU" sz="2000" dirty="0">
                <a:solidFill>
                  <a:schemeClr val="bg1"/>
                </a:solidFill>
              </a:rPr>
              <a:t>Your if-then intention might be: “If I walk around the office at least three mornings a week then I will talk to the team informally.” Studies have shown that this can be very successful in helping to form new habit routines.</a:t>
            </a: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B9E394-B6F3-774A-BF17-215DE6FDADF5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1317509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60" y="1776462"/>
            <a:ext cx="8229600" cy="547334"/>
          </a:xfrm>
        </p:spPr>
        <p:txBody>
          <a:bodyPr>
            <a:normAutofit fontScale="90000"/>
          </a:bodyPr>
          <a:lstStyle/>
          <a:p>
            <a:pPr fontAlgn="base"/>
            <a:r>
              <a:rPr lang="en-AU" sz="2400" b="1" dirty="0">
                <a:solidFill>
                  <a:srgbClr val="FF8000"/>
                </a:solidFill>
              </a:rPr>
              <a:t>Reward</a:t>
            </a:r>
            <a:br>
              <a:rPr lang="en-AU" sz="2400" b="1" dirty="0">
                <a:solidFill>
                  <a:srgbClr val="FF8000"/>
                </a:solidFill>
              </a:rPr>
            </a:br>
            <a:br>
              <a:rPr lang="en-AU" sz="2400" dirty="0"/>
            </a:br>
            <a:r>
              <a:rPr lang="en-AU" sz="2200" dirty="0"/>
              <a:t>A reward is sometimes important to embed as part of a habit. And it’s probably the reason why just simple repetition doesn’t work sometimes.</a:t>
            </a:r>
            <a:br>
              <a:rPr lang="en-AU" sz="2400" dirty="0"/>
            </a:br>
            <a:br>
              <a:rPr lang="en-AU" sz="2400" dirty="0"/>
            </a:br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450719"/>
            <a:ext cx="8229601" cy="3430200"/>
          </a:xfrm>
        </p:spPr>
        <p:txBody>
          <a:bodyPr>
            <a:normAutofit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fontAlgn="base"/>
            <a:r>
              <a:rPr lang="en-AU" sz="2000" dirty="0">
                <a:solidFill>
                  <a:schemeClr val="bg1"/>
                </a:solidFill>
              </a:rPr>
              <a:t>Many studies have shown that a cue and a routine on their own aren’t enough for a new habit to last. </a:t>
            </a:r>
          </a:p>
          <a:p>
            <a:pPr fontAlgn="base"/>
            <a:r>
              <a:rPr lang="en-AU" sz="2000" dirty="0">
                <a:solidFill>
                  <a:schemeClr val="bg1"/>
                </a:solidFill>
              </a:rPr>
              <a:t>Only when the brain starts expecting the reward – craving the endorphins </a:t>
            </a:r>
            <a:r>
              <a:rPr lang="en-AU" sz="2000" dirty="0">
                <a:solidFill>
                  <a:srgbClr val="FFFF00"/>
                </a:solidFill>
              </a:rPr>
              <a:t>(or the smoothie/muffin) </a:t>
            </a:r>
            <a:r>
              <a:rPr lang="en-AU" sz="2000" dirty="0">
                <a:solidFill>
                  <a:schemeClr val="bg1"/>
                </a:solidFill>
              </a:rPr>
              <a:t>– will it become automatic. </a:t>
            </a:r>
          </a:p>
          <a:p>
            <a:pPr fontAlgn="base"/>
            <a:r>
              <a:rPr lang="en-AU" sz="2000" dirty="0">
                <a:solidFill>
                  <a:schemeClr val="bg1"/>
                </a:solidFill>
              </a:rPr>
              <a:t>Your cue, in addition to triggering your routine, must also trigger a craving for the reward.</a:t>
            </a: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E4D45F-5B9A-844C-AA9A-FA664D247D94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2391268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1" y="1776462"/>
            <a:ext cx="8229600" cy="547334"/>
          </a:xfrm>
        </p:spPr>
        <p:txBody>
          <a:bodyPr>
            <a:normAutofit fontScale="90000"/>
          </a:bodyPr>
          <a:lstStyle/>
          <a:p>
            <a:pPr fontAlgn="base"/>
            <a:r>
              <a:rPr lang="en-AU" sz="2200" dirty="0">
                <a:solidFill>
                  <a:schemeClr val="accent6">
                    <a:lumMod val="75000"/>
                  </a:schemeClr>
                </a:solidFill>
              </a:rPr>
              <a:t>If you want to avoid lapses there is one more crucial ingredient is </a:t>
            </a:r>
            <a:r>
              <a:rPr lang="en-AU" sz="2200" dirty="0"/>
              <a:t>Belief</a:t>
            </a:r>
            <a:br>
              <a:rPr lang="en-AU" dirty="0"/>
            </a:br>
            <a:br>
              <a:rPr lang="en-AU" sz="2400" dirty="0"/>
            </a:br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702" y="2050129"/>
            <a:ext cx="8229601" cy="3430200"/>
          </a:xfrm>
        </p:spPr>
        <p:txBody>
          <a:bodyPr>
            <a:normAutofit/>
          </a:bodyPr>
          <a:lstStyle/>
          <a:p>
            <a:pPr fontAlgn="base"/>
            <a:r>
              <a:rPr lang="en-AU" sz="2000" dirty="0">
                <a:solidFill>
                  <a:schemeClr val="bg1"/>
                </a:solidFill>
              </a:rPr>
              <a:t>Often belief is strengthened with the help of a group.</a:t>
            </a:r>
          </a:p>
          <a:p>
            <a:r>
              <a:rPr lang="en-AU" sz="2000" dirty="0">
                <a:solidFill>
                  <a:schemeClr val="bg1"/>
                </a:solidFill>
              </a:rPr>
              <a:t>The more </a:t>
            </a:r>
            <a:r>
              <a:rPr lang="en-AU" sz="2000" dirty="0">
                <a:solidFill>
                  <a:srgbClr val="FF8000"/>
                </a:solidFill>
              </a:rPr>
              <a:t>positive reinforcement </a:t>
            </a:r>
            <a:r>
              <a:rPr lang="en-AU" sz="2000" dirty="0">
                <a:solidFill>
                  <a:schemeClr val="bg1"/>
                </a:solidFill>
              </a:rPr>
              <a:t>you can surround yourself with, the easier it will be.</a:t>
            </a:r>
            <a:endParaRPr lang="en-US" sz="2000" dirty="0">
              <a:solidFill>
                <a:schemeClr val="bg1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9225D7-E18B-0948-9A33-460D61886BDA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318799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344414"/>
            <a:ext cx="8013576" cy="547334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8000"/>
                </a:solidFill>
              </a:rPr>
              <a:t>So I want you to start thinking about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874" y="2299440"/>
            <a:ext cx="8299582" cy="38164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The creation of a new behavior you are going to adopt over the next month that increases your personal happiness </a:t>
            </a:r>
          </a:p>
          <a:p>
            <a:pPr>
              <a:buFont typeface="Wingdings" pitchFamily="2" charset="2"/>
              <a:buChar char="ü"/>
            </a:pPr>
            <a:endParaRPr lang="en-US" sz="1800" dirty="0"/>
          </a:p>
          <a:p>
            <a:pPr>
              <a:buFont typeface="Wingdings" pitchFamily="2" charset="2"/>
              <a:buChar char="ü"/>
            </a:pPr>
            <a:endParaRPr lang="en-US" sz="1800" dirty="0"/>
          </a:p>
          <a:p>
            <a:pPr>
              <a:buFont typeface="Wingdings" pitchFamily="2" charset="2"/>
              <a:buChar char="ü"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F2D6A3-F86A-0F41-8B81-7EFF4076279F}"/>
              </a:ext>
            </a:extLst>
          </p:cNvPr>
          <p:cNvSpPr txBox="1"/>
          <p:nvPr/>
        </p:nvSpPr>
        <p:spPr>
          <a:xfrm>
            <a:off x="7668344" y="5890509"/>
            <a:ext cx="4067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rgbClr val="FFC000"/>
                </a:solidFill>
              </a:rPr>
              <a:t>© Rob Asser [ALACT]</a:t>
            </a:r>
          </a:p>
        </p:txBody>
      </p:sp>
    </p:spTree>
    <p:extLst>
      <p:ext uri="{BB962C8B-B14F-4D97-AF65-F5344CB8AC3E}">
        <p14:creationId xmlns:p14="http://schemas.microsoft.com/office/powerpoint/2010/main" val="2559148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2400" dirty="0">
              <a:solidFill>
                <a:srgbClr val="D68B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4" y="2450719"/>
            <a:ext cx="8229601" cy="3430200"/>
          </a:xfrm>
        </p:spPr>
        <p:txBody>
          <a:bodyPr>
            <a:normAutofit/>
          </a:bodyPr>
          <a:lstStyle/>
          <a:p>
            <a:pPr marL="746125" lvl="1" indent="-457200">
              <a:buFont typeface="Arial"/>
              <a:buChar char="•"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288925" lvl="1" indent="0">
              <a:buNone/>
              <a:defRPr/>
            </a:pPr>
            <a:endParaRPr lang="en-AU" sz="20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746125" lvl="1" indent="-457200">
              <a:buFont typeface="Arial"/>
              <a:buChar char="•"/>
              <a:defRPr/>
            </a:pPr>
            <a:endParaRPr lang="en-AU" sz="2400" dirty="0">
              <a:solidFill>
                <a:schemeClr val="bg1"/>
              </a:solidFill>
              <a:latin typeface="Avenir Book"/>
              <a:cs typeface="Avenir Book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236920" y="5775881"/>
            <a:ext cx="907080" cy="36933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C6FEAF-AB0A-EB4A-BA6B-14DA564239F2}"/>
              </a:ext>
            </a:extLst>
          </p:cNvPr>
          <p:cNvSpPr/>
          <p:nvPr/>
        </p:nvSpPr>
        <p:spPr>
          <a:xfrm>
            <a:off x="0" y="1197870"/>
            <a:ext cx="9144000" cy="4944815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5A0A66-7896-BE44-A206-3AF391867DF6}"/>
              </a:ext>
            </a:extLst>
          </p:cNvPr>
          <p:cNvSpPr txBox="1"/>
          <p:nvPr/>
        </p:nvSpPr>
        <p:spPr>
          <a:xfrm>
            <a:off x="2146525" y="5072235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If you really want to…can we all agree?</a:t>
            </a:r>
          </a:p>
        </p:txBody>
      </p:sp>
      <p:pic>
        <p:nvPicPr>
          <p:cNvPr id="8" name="Picture 7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B97A1E2E-D787-9545-A41A-7EFD0B407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823" y="1517144"/>
            <a:ext cx="5154671" cy="3430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3385EF2-1D29-A04E-AF96-EA87AA7C282E}"/>
              </a:ext>
            </a:extLst>
          </p:cNvPr>
          <p:cNvSpPr txBox="1"/>
          <p:nvPr/>
        </p:nvSpPr>
        <p:spPr>
          <a:xfrm>
            <a:off x="2043876" y="2188953"/>
            <a:ext cx="2168084" cy="2062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>
              <a:solidFill>
                <a:srgbClr val="FF0000"/>
              </a:solidFill>
            </a:endParaRPr>
          </a:p>
          <a:p>
            <a:pPr algn="ctr"/>
            <a:r>
              <a:rPr lang="en-US" sz="2000" dirty="0">
                <a:solidFill>
                  <a:srgbClr val="FF0000"/>
                </a:solidFill>
              </a:rPr>
              <a:t>My 2019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</a:rPr>
              <a:t>SASSPA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</a:rPr>
              <a:t>Resolution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</a:rPr>
              <a:t>“BE HAPPIER”</a:t>
            </a:r>
          </a:p>
          <a:p>
            <a:pPr algn="ctr"/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1308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30797</TotalTime>
  <Words>1464</Words>
  <Application>Microsoft Macintosh PowerPoint</Application>
  <PresentationFormat>Custom</PresentationFormat>
  <Paragraphs>217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Avenir Book</vt:lpstr>
      <vt:lpstr>Bradley Hand</vt:lpstr>
      <vt:lpstr>Calibri</vt:lpstr>
      <vt:lpstr>Wingdings</vt:lpstr>
      <vt:lpstr>1_Office Theme</vt:lpstr>
      <vt:lpstr>Increasing your happiness</vt:lpstr>
      <vt:lpstr>Creating a new habit</vt:lpstr>
      <vt:lpstr>Embedding the behavior as a habit</vt:lpstr>
      <vt:lpstr>Habits are triggered by cues – triggers or signals that tell us to act in a certain way </vt:lpstr>
      <vt:lpstr>Routine  Define the steps you will take: the actions that you are trying to form into the habit. </vt:lpstr>
      <vt:lpstr>Reward  A reward is sometimes important to embed as part of a habit. And it’s probably the reason why just simple repetition doesn’t work sometimes.  </vt:lpstr>
      <vt:lpstr>If you want to avoid lapses there is one more crucial ingredient is Belief  </vt:lpstr>
      <vt:lpstr>So I want you to start thinking about</vt:lpstr>
      <vt:lpstr>PowerPoint Presentation</vt:lpstr>
      <vt:lpstr>the state of being happy. "she struggled to find happiness in her life" </vt:lpstr>
      <vt:lpstr>Just how happy are you?  If we are benchmarking?  </vt:lpstr>
      <vt:lpstr>PowerPoint Presentation</vt:lpstr>
      <vt:lpstr>1. Find out what to do first. </vt:lpstr>
      <vt:lpstr>2. Give yourself a confidence boost</vt:lpstr>
      <vt:lpstr>3. It’s hard to be happy if you are totally tired </vt:lpstr>
      <vt:lpstr>4. Feel better about yourself </vt:lpstr>
      <vt:lpstr>5. Actively look for the gold lining in all things </vt:lpstr>
      <vt:lpstr>6. Take breaks from not so social media… </vt:lpstr>
      <vt:lpstr>PowerPoint Presentation</vt:lpstr>
      <vt:lpstr>7. Communicate kindly</vt:lpstr>
      <vt:lpstr>8. Getting in touch with and understanding your emotions</vt:lpstr>
      <vt:lpstr>9. Live in the moment be mindful </vt:lpstr>
      <vt:lpstr>10. Build meaningful connections (a must do cheers list)</vt:lpstr>
      <vt:lpstr>11. Eliminate negative patterns of thinking</vt:lpstr>
      <vt:lpstr>Creating your own Positive Position to combat negative emotions</vt:lpstr>
      <vt:lpstr>12. Speak up for yourself</vt:lpstr>
      <vt:lpstr>    Appropriate Assertive Statements</vt:lpstr>
      <vt:lpstr>13. Hold yourself accountable for being happier</vt:lpstr>
      <vt:lpstr>PowerPoint Presentation</vt:lpstr>
      <vt:lpstr>In summary:  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White</dc:creator>
  <cp:lastModifiedBy>Rob Asser</cp:lastModifiedBy>
  <cp:revision>1417</cp:revision>
  <cp:lastPrinted>2018-07-13T02:10:06Z</cp:lastPrinted>
  <dcterms:created xsi:type="dcterms:W3CDTF">2014-03-07T20:52:48Z</dcterms:created>
  <dcterms:modified xsi:type="dcterms:W3CDTF">2019-08-22T01:43:57Z</dcterms:modified>
</cp:coreProperties>
</file>