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2"/>
  </p:notesMasterIdLst>
  <p:sldIdLst>
    <p:sldId id="257" r:id="rId5"/>
    <p:sldId id="258" r:id="rId6"/>
    <p:sldId id="259" r:id="rId7"/>
    <p:sldId id="263" r:id="rId8"/>
    <p:sldId id="260" r:id="rId9"/>
    <p:sldId id="264" r:id="rId10"/>
    <p:sldId id="26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22" autoAdjust="0"/>
    <p:restoredTop sz="94679"/>
  </p:normalViewPr>
  <p:slideViewPr>
    <p:cSldViewPr snapToGrid="0">
      <p:cViewPr>
        <p:scale>
          <a:sx n="50" d="100"/>
          <a:sy n="50" d="100"/>
        </p:scale>
        <p:origin x="2796" y="13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DA8CC0-4F27-4641-B8A2-9BA5B3087637}" type="datetimeFigureOut">
              <a:rPr lang="en-AU" smtClean="0"/>
              <a:t>2/09/2019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8851B4-65DE-4FBC-812A-57AC0D1B59D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57928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9C5488-DD16-4714-9519-7BE21BA11D4E}" type="slidenum">
              <a:rPr lang="en-AU" smtClean="0"/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658156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8851B4-65DE-4FBC-812A-57AC0D1B59DF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605272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09040B-DA09-4C58-8D66-C8AD5AEB9F52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623509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https://youtu.be/wGR-JzMrB2w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1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09C5488-DD16-4714-9519-7BE21BA11D4E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17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16915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8851B4-65DE-4FBC-812A-57AC0D1B59DF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76185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D8B91-75DF-4D13-A2D1-9F9B04E2F317}" type="datetimeFigureOut">
              <a:rPr lang="en-AU" smtClean="0"/>
              <a:t>2/09/2019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8AA4D-A927-4346-AAF8-02BD7D588B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55623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D8B91-75DF-4D13-A2D1-9F9B04E2F317}" type="datetimeFigureOut">
              <a:rPr lang="en-AU" smtClean="0"/>
              <a:t>2/09/2019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8AA4D-A927-4346-AAF8-02BD7D588B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86131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D8B91-75DF-4D13-A2D1-9F9B04E2F317}" type="datetimeFigureOut">
              <a:rPr lang="en-AU" smtClean="0"/>
              <a:t>2/09/2019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8AA4D-A927-4346-AAF8-02BD7D588B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41040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vider -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Placeholder 2078">
            <a:extLst>
              <a:ext uri="{FF2B5EF4-FFF2-40B4-BE49-F238E27FC236}">
                <a16:creationId xmlns:a16="http://schemas.microsoft.com/office/drawing/2014/main" id="{D3261B0B-59AF-AC42-8E88-1F4183CADE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1741" y="4048762"/>
            <a:ext cx="4636035" cy="904985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ontserrat SemiBold" pitchFamily="2" charset="77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7" name="Title 8">
            <a:extLst>
              <a:ext uri="{FF2B5EF4-FFF2-40B4-BE49-F238E27FC236}">
                <a16:creationId xmlns:a16="http://schemas.microsoft.com/office/drawing/2014/main" id="{4C77762C-D1E8-41D0-BDF5-16B2E2FB0F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1746" y="2823582"/>
            <a:ext cx="4636033" cy="1107996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Divider title goes here</a:t>
            </a:r>
            <a:endParaRPr lang="en-AU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0741CFD-7DEE-490C-8563-C8C4EF3060A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 userDrawn="1"/>
        </p:nvCxnSpPr>
        <p:spPr>
          <a:xfrm>
            <a:off x="337061" y="388436"/>
            <a:ext cx="0" cy="108000"/>
          </a:xfrm>
          <a:prstGeom prst="line">
            <a:avLst/>
          </a:prstGeom>
          <a:ln w="317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1875D8F5-C831-4AC7-AE09-4DA65EE17051}"/>
              </a:ext>
            </a:extLst>
          </p:cNvPr>
          <p:cNvSpPr txBox="1"/>
          <p:nvPr userDrawn="1"/>
        </p:nvSpPr>
        <p:spPr>
          <a:xfrm>
            <a:off x="409294" y="365500"/>
            <a:ext cx="1853071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AU" sz="900" b="1" i="0" dirty="0">
                <a:solidFill>
                  <a:schemeClr val="bg1"/>
                </a:solidFill>
                <a:latin typeface="Montserrat SemiBold" pitchFamily="2" charset="77"/>
              </a:rPr>
              <a:t>NSW Department of Education</a:t>
            </a:r>
          </a:p>
        </p:txBody>
      </p:sp>
      <p:pic>
        <p:nvPicPr>
          <p:cNvPr id="10" name="Picture 9" descr="NSW Government Logo" title="NSW Government Logo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999" y="5912575"/>
            <a:ext cx="887844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49413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Agend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ooter Placeholder 3">
            <a:extLst>
              <a:ext uri="{FF2B5EF4-FFF2-40B4-BE49-F238E27FC236}">
                <a16:creationId xmlns:a16="http://schemas.microsoft.com/office/drawing/2014/main" id="{451CE90D-C2B7-A145-B742-F4069E2952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6860" y="6267451"/>
            <a:ext cx="407672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 b="0" i="0">
                <a:solidFill>
                  <a:schemeClr val="tx2"/>
                </a:solidFill>
                <a:latin typeface="+mn-lt"/>
              </a:defRPr>
            </a:lvl1pPr>
          </a:lstStyle>
          <a:p>
            <a:fld id="{5116C895-348D-4FA1-AC3F-6A98EE2CBA6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>
          <a:xfrm>
            <a:off x="337064" y="1989137"/>
            <a:ext cx="11531881" cy="409055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7" name="Text Placeholder 2078">
            <a:extLst>
              <a:ext uri="{FF2B5EF4-FFF2-40B4-BE49-F238E27FC236}">
                <a16:creationId xmlns:a16="http://schemas.microsoft.com/office/drawing/2014/main" id="{6CEE090E-CCFD-D641-BC04-E336F151C88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6861" y="1266326"/>
            <a:ext cx="8754995" cy="573335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>
              <a:buNone/>
              <a:defRPr sz="2000" b="0" i="0">
                <a:solidFill>
                  <a:schemeClr val="accent5"/>
                </a:solidFill>
                <a:latin typeface="Montserrat SemiBold" pitchFamily="2" charset="77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30DD9A7-09FE-4E1B-A672-CED018A037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7109" y="759531"/>
            <a:ext cx="8958935" cy="498471"/>
          </a:xfrm>
        </p:spPr>
        <p:txBody>
          <a:bodyPr>
            <a:no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Agenda slide</a:t>
            </a:r>
            <a:endParaRPr lang="en-AU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C913C52-0751-BC4D-A716-67C521725C4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 userDrawn="1"/>
        </p:nvCxnSpPr>
        <p:spPr>
          <a:xfrm>
            <a:off x="337063" y="388433"/>
            <a:ext cx="0" cy="108000"/>
          </a:xfrm>
          <a:prstGeom prst="line">
            <a:avLst/>
          </a:prstGeom>
          <a:ln w="317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7385F729-539D-F848-B304-C18B0623A65C}"/>
              </a:ext>
            </a:extLst>
          </p:cNvPr>
          <p:cNvSpPr txBox="1"/>
          <p:nvPr userDrawn="1"/>
        </p:nvSpPr>
        <p:spPr>
          <a:xfrm>
            <a:off x="409294" y="365498"/>
            <a:ext cx="2470228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AU" sz="1200" b="1" i="0" dirty="0">
                <a:solidFill>
                  <a:schemeClr val="tx2"/>
                </a:solidFill>
                <a:latin typeface="Montserrat SemiBold" pitchFamily="2" charset="77"/>
              </a:rPr>
              <a:t>NSW Department of Education</a:t>
            </a:r>
          </a:p>
        </p:txBody>
      </p:sp>
      <p:pic>
        <p:nvPicPr>
          <p:cNvPr id="11" name="Picture 10" descr="NSW Government Logo.&#10;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73627" y="6076592"/>
            <a:ext cx="540000" cy="589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63503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3724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 Column Content 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334963" y="1989137"/>
            <a:ext cx="11485563" cy="409055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35" name="Text Placeholder 2078">
            <a:extLst>
              <a:ext uri="{FF2B5EF4-FFF2-40B4-BE49-F238E27FC236}">
                <a16:creationId xmlns:a16="http://schemas.microsoft.com/office/drawing/2014/main" id="{DE976D40-EB64-8443-8524-2F97084E2C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4962" y="1300835"/>
            <a:ext cx="11484801" cy="537824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>
              <a:buNone/>
              <a:defRPr sz="2000" b="0" i="0">
                <a:solidFill>
                  <a:schemeClr val="accent5"/>
                </a:solidFill>
                <a:latin typeface="Montserrat SemiBold" pitchFamily="2" charset="77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334952" y="779118"/>
            <a:ext cx="11478677" cy="498471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51CE90D-C2B7-A145-B742-F4069E2952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6860" y="6267451"/>
            <a:ext cx="407672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0" b="0" i="0">
                <a:solidFill>
                  <a:schemeClr val="tx2"/>
                </a:solidFill>
                <a:latin typeface="+mn-lt"/>
              </a:defRPr>
            </a:lvl1pPr>
          </a:lstStyle>
          <a:p>
            <a:fld id="{5116C895-348D-4FA1-AC3F-6A98EE2CBA6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071F07-F06E-2849-8B89-3514EDBF9E12}"/>
              </a:ext>
            </a:extLst>
          </p:cNvPr>
          <p:cNvSpPr txBox="1"/>
          <p:nvPr userDrawn="1"/>
        </p:nvSpPr>
        <p:spPr>
          <a:xfrm>
            <a:off x="11472672" y="630326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400" dirty="0" err="1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CE057A-CC61-F24B-BE7D-4167C765EE07}"/>
              </a:ext>
            </a:extLst>
          </p:cNvPr>
          <p:cNvSpPr txBox="1"/>
          <p:nvPr userDrawn="1"/>
        </p:nvSpPr>
        <p:spPr>
          <a:xfrm>
            <a:off x="1255776" y="42672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400" dirty="0" err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5554E1-F1CE-644B-8B7C-7617C8C65A82}"/>
              </a:ext>
            </a:extLst>
          </p:cNvPr>
          <p:cNvSpPr txBox="1"/>
          <p:nvPr userDrawn="1"/>
        </p:nvSpPr>
        <p:spPr>
          <a:xfrm>
            <a:off x="329184" y="43891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400" dirty="0" err="1"/>
          </a:p>
        </p:txBody>
      </p:sp>
    </p:spTree>
    <p:extLst>
      <p:ext uri="{BB962C8B-B14F-4D97-AF65-F5344CB8AC3E}">
        <p14:creationId xmlns:p14="http://schemas.microsoft.com/office/powerpoint/2010/main" val="205957234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vider - 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tudents laughing together&#10;">
            <a:extLst>
              <a:ext uri="{FF2B5EF4-FFF2-40B4-BE49-F238E27FC236}">
                <a16:creationId xmlns:a16="http://schemas.microsoft.com/office/drawing/2014/main" id="{003C764F-E1E8-4742-B073-1F328976771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41899" y="1019625"/>
            <a:ext cx="6750100" cy="4991483"/>
          </a:xfrm>
          <a:prstGeom prst="rect">
            <a:avLst/>
          </a:prstGeom>
        </p:spPr>
      </p:pic>
      <p:sp>
        <p:nvSpPr>
          <p:cNvPr id="28" name="Text Placeholder 2078">
            <a:extLst>
              <a:ext uri="{FF2B5EF4-FFF2-40B4-BE49-F238E27FC236}">
                <a16:creationId xmlns:a16="http://schemas.microsoft.com/office/drawing/2014/main" id="{D3261B0B-59AF-AC42-8E88-1F4183CADE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4997" y="4048755"/>
            <a:ext cx="4636035" cy="1242336"/>
          </a:xfrm>
          <a:prstGeom prst="rect">
            <a:avLst/>
          </a:prstGeom>
        </p:spPr>
        <p:txBody>
          <a:bodyPr wrap="square" lIns="0">
            <a:noAutofit/>
          </a:bodyPr>
          <a:lstStyle>
            <a:lvl1pPr marL="0" indent="0">
              <a:buNone/>
              <a:defRPr sz="1800" b="0" i="0">
                <a:solidFill>
                  <a:schemeClr val="bg1"/>
                </a:solidFill>
                <a:latin typeface="Montserrat SemiBold" pitchFamily="2" charset="77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7" name="Title 8">
            <a:extLst>
              <a:ext uri="{FF2B5EF4-FFF2-40B4-BE49-F238E27FC236}">
                <a16:creationId xmlns:a16="http://schemas.microsoft.com/office/drawing/2014/main" id="{4C77762C-D1E8-41D0-BDF5-16B2E2FB0F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5004" y="2823583"/>
            <a:ext cx="4636033" cy="1107996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Divider title goes here</a:t>
            </a:r>
            <a:endParaRPr lang="en-AU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0741CFD-7DEE-490C-8563-C8C4EF3060A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/>
          <p:nvPr userDrawn="1"/>
        </p:nvCxnSpPr>
        <p:spPr>
          <a:xfrm>
            <a:off x="337061" y="388436"/>
            <a:ext cx="0" cy="108000"/>
          </a:xfrm>
          <a:prstGeom prst="line">
            <a:avLst/>
          </a:prstGeom>
          <a:ln w="317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1875D8F5-C831-4AC7-AE09-4DA65EE17051}"/>
              </a:ext>
            </a:extLst>
          </p:cNvPr>
          <p:cNvSpPr txBox="1"/>
          <p:nvPr userDrawn="1"/>
        </p:nvSpPr>
        <p:spPr>
          <a:xfrm>
            <a:off x="409294" y="365502"/>
            <a:ext cx="1853071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AU" sz="900" b="1" i="0" dirty="0">
                <a:solidFill>
                  <a:schemeClr val="bg1"/>
                </a:solidFill>
                <a:latin typeface="Montserrat SemiBold" pitchFamily="2" charset="77"/>
              </a:rPr>
              <a:t>NSW Department of Education</a:t>
            </a:r>
          </a:p>
        </p:txBody>
      </p:sp>
      <p:pic>
        <p:nvPicPr>
          <p:cNvPr id="10" name="Picture 9" descr="NSW Government Logo" title="NSW Government Logo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999" y="5912575"/>
            <a:ext cx="887844" cy="720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9B9EF07-244D-5B40-AF47-F375070E50B3}"/>
              </a:ext>
            </a:extLst>
          </p:cNvPr>
          <p:cNvSpPr txBox="1"/>
          <p:nvPr userDrawn="1"/>
        </p:nvSpPr>
        <p:spPr>
          <a:xfrm>
            <a:off x="3866292" y="897924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400" dirty="0" err="1"/>
          </a:p>
        </p:txBody>
      </p:sp>
    </p:spTree>
    <p:extLst>
      <p:ext uri="{BB962C8B-B14F-4D97-AF65-F5344CB8AC3E}">
        <p14:creationId xmlns:p14="http://schemas.microsoft.com/office/powerpoint/2010/main" val="90245619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D8B91-75DF-4D13-A2D1-9F9B04E2F317}" type="datetimeFigureOut">
              <a:rPr lang="en-AU" smtClean="0"/>
              <a:t>2/09/2019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8AA4D-A927-4346-AAF8-02BD7D588B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69679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D8B91-75DF-4D13-A2D1-9F9B04E2F317}" type="datetimeFigureOut">
              <a:rPr lang="en-AU" smtClean="0"/>
              <a:t>2/09/2019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8AA4D-A927-4346-AAF8-02BD7D588B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11651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D8B91-75DF-4D13-A2D1-9F9B04E2F317}" type="datetimeFigureOut">
              <a:rPr lang="en-AU" smtClean="0"/>
              <a:t>2/09/2019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8AA4D-A927-4346-AAF8-02BD7D588B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11997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D8B91-75DF-4D13-A2D1-9F9B04E2F317}" type="datetimeFigureOut">
              <a:rPr lang="en-AU" smtClean="0"/>
              <a:t>2/09/2019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8AA4D-A927-4346-AAF8-02BD7D588B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79376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D8B91-75DF-4D13-A2D1-9F9B04E2F317}" type="datetimeFigureOut">
              <a:rPr lang="en-AU" smtClean="0"/>
              <a:t>2/09/2019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8AA4D-A927-4346-AAF8-02BD7D588B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62520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D8B91-75DF-4D13-A2D1-9F9B04E2F317}" type="datetimeFigureOut">
              <a:rPr lang="en-AU" smtClean="0"/>
              <a:t>2/09/2019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8AA4D-A927-4346-AAF8-02BD7D588B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305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D8B91-75DF-4D13-A2D1-9F9B04E2F317}" type="datetimeFigureOut">
              <a:rPr lang="en-AU" smtClean="0"/>
              <a:t>2/09/2019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8AA4D-A927-4346-AAF8-02BD7D588B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16738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D8B91-75DF-4D13-A2D1-9F9B04E2F317}" type="datetimeFigureOut">
              <a:rPr lang="en-AU" smtClean="0"/>
              <a:t>2/09/2019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8AA4D-A927-4346-AAF8-02BD7D588B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21496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5D8B91-75DF-4D13-A2D1-9F9B04E2F317}" type="datetimeFigureOut">
              <a:rPr lang="en-AU" smtClean="0"/>
              <a:t>2/09/2019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28AA4D-A927-4346-AAF8-02BD7D588B7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07736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4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tiff"/><Relationship Id="rId4" Type="http://schemas.openxmlformats.org/officeDocument/2006/relationships/image" Target="../media/image9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video" Target="https://www.youtube.com/embed/wGR-JzMrB2w" TargetMode="Externa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0667" y="2084295"/>
            <a:ext cx="8038460" cy="1488417"/>
          </a:xfrm>
        </p:spPr>
        <p:txBody>
          <a:bodyPr/>
          <a:lstStyle/>
          <a:p>
            <a:r>
              <a:rPr lang="en-AU" sz="7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AU" sz="7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sz="7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EDConnect</a:t>
            </a:r>
          </a:p>
        </p:txBody>
      </p:sp>
    </p:spTree>
    <p:extLst>
      <p:ext uri="{BB962C8B-B14F-4D97-AF65-F5344CB8AC3E}">
        <p14:creationId xmlns:p14="http://schemas.microsoft.com/office/powerpoint/2010/main" val="2069894728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738083" y="1650833"/>
            <a:ext cx="4636035" cy="904985"/>
          </a:xfrm>
          <a:prstGeom prst="rect">
            <a:avLst/>
          </a:prstGeom>
        </p:spPr>
        <p:txBody>
          <a:bodyPr>
            <a:noAutofit/>
          </a:bodyPr>
          <a:lstStyle/>
          <a:p>
            <a:pPr marL="285750" lvl="1" indent="-285750" defTabSz="914377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bg1"/>
                </a:solidFill>
                <a:latin typeface="+mn-lt"/>
                <a:cs typeface="Calibri" panose="020F0502020204030204" pitchFamily="34" charset="0"/>
              </a:rPr>
              <a:t>Partner with schools in innovative ways</a:t>
            </a:r>
          </a:p>
          <a:p>
            <a:pPr marL="742950" lvl="1" indent="-285750" defTabSz="914377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1800" b="1" dirty="0">
              <a:solidFill>
                <a:schemeClr val="bg1"/>
              </a:solidFill>
              <a:latin typeface="+mn-lt"/>
              <a:cs typeface="Calibri" panose="020F0502020204030204" pitchFamily="34" charset="0"/>
            </a:endParaRPr>
          </a:p>
          <a:p>
            <a:pPr marL="285750" lvl="1" indent="-285750" defTabSz="914377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bg1"/>
                </a:solidFill>
                <a:latin typeface="+mn-lt"/>
                <a:cs typeface="Calibri" panose="020F0502020204030204" pitchFamily="34" charset="0"/>
              </a:rPr>
              <a:t>Collaborate to solve school operational needs</a:t>
            </a:r>
          </a:p>
          <a:p>
            <a:pPr marL="285750" lvl="1" indent="-285750" defTabSz="914377">
              <a:buFont typeface="Arial" panose="020B0604020202020204" pitchFamily="34" charset="0"/>
              <a:buChar char="•"/>
            </a:pPr>
            <a:endParaRPr lang="en-US" sz="1800" b="1" dirty="0">
              <a:solidFill>
                <a:schemeClr val="bg1"/>
              </a:solidFill>
              <a:latin typeface="+mn-lt"/>
              <a:cs typeface="Calibri" panose="020F0502020204030204" pitchFamily="34" charset="0"/>
            </a:endParaRPr>
          </a:p>
          <a:p>
            <a:pPr marL="285750" lvl="1" indent="-285750" defTabSz="914377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bg1"/>
                </a:solidFill>
                <a:latin typeface="+mn-lt"/>
                <a:cs typeface="Calibri" panose="020F0502020204030204" pitchFamily="34" charset="0"/>
              </a:rPr>
              <a:t>Enhance our advisory capability</a:t>
            </a:r>
          </a:p>
          <a:p>
            <a:pPr marL="285750" lvl="1" indent="-285750" defTabSz="914377">
              <a:buFont typeface="Arial" panose="020B0604020202020204" pitchFamily="34" charset="0"/>
              <a:buChar char="•"/>
            </a:pPr>
            <a:endParaRPr lang="en-US" sz="1800" b="1" dirty="0">
              <a:solidFill>
                <a:schemeClr val="bg1"/>
              </a:solidFill>
              <a:latin typeface="+mn-lt"/>
              <a:cs typeface="Calibri" panose="020F0502020204030204" pitchFamily="34" charset="0"/>
            </a:endParaRPr>
          </a:p>
          <a:p>
            <a:pPr marL="285750" lvl="1" indent="-285750" defTabSz="914377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bg1"/>
                </a:solidFill>
                <a:latin typeface="+mn-lt"/>
                <a:cs typeface="Calibri" panose="020F0502020204030204" pitchFamily="34" charset="0"/>
              </a:rPr>
              <a:t>Enhance the customer experience, especially for principals</a:t>
            </a:r>
          </a:p>
          <a:p>
            <a:pPr marL="285750" lvl="1" indent="-285750" defTabSz="914377">
              <a:buFont typeface="Arial" panose="020B0604020202020204" pitchFamily="34" charset="0"/>
              <a:buChar char="•"/>
            </a:pPr>
            <a:endParaRPr lang="en-US" sz="1800" b="1" dirty="0">
              <a:solidFill>
                <a:schemeClr val="bg1"/>
              </a:solidFill>
              <a:latin typeface="+mn-lt"/>
              <a:cs typeface="Calibri" panose="020F0502020204030204" pitchFamily="34" charset="0"/>
            </a:endParaRPr>
          </a:p>
          <a:p>
            <a:pPr marL="285750" lvl="1" indent="-285750" defTabSz="914377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bg1"/>
                </a:solidFill>
                <a:latin typeface="+mn-lt"/>
                <a:cs typeface="Calibri" panose="020F0502020204030204" pitchFamily="34" charset="0"/>
              </a:rPr>
              <a:t>Continue to build credibility as a trusted advisor</a:t>
            </a:r>
          </a:p>
          <a:p>
            <a:pPr marL="0" indent="0" defTabSz="685783">
              <a:buNone/>
            </a:pPr>
            <a:endParaRPr lang="en-US" sz="1600" dirty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60907" y="652600"/>
            <a:ext cx="4636033" cy="731707"/>
          </a:xfrm>
        </p:spPr>
        <p:txBody>
          <a:bodyPr/>
          <a:lstStyle/>
          <a:p>
            <a:r>
              <a:rPr lang="en-AU" dirty="0" err="1">
                <a:solidFill>
                  <a:schemeClr val="bg1"/>
                </a:solidFill>
              </a:rPr>
              <a:t>EDConnect</a:t>
            </a:r>
            <a:r>
              <a:rPr lang="en-AU" dirty="0">
                <a:solidFill>
                  <a:schemeClr val="bg1"/>
                </a:solidFill>
              </a:rPr>
              <a:t> aspiration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0" y="6267450"/>
            <a:ext cx="407988" cy="365125"/>
          </a:xfrm>
        </p:spPr>
        <p:txBody>
          <a:bodyPr/>
          <a:lstStyle/>
          <a:p>
            <a:pPr defTabSz="457162"/>
            <a:fld id="{5116C895-348D-4FA1-AC3F-6A98EE2CBA64}" type="slidenum">
              <a:rPr lang="en-US">
                <a:solidFill>
                  <a:srgbClr val="041E42"/>
                </a:solidFill>
                <a:latin typeface="Montserrat Medium"/>
              </a:rPr>
              <a:pPr defTabSz="457162"/>
              <a:t>2</a:t>
            </a:fld>
            <a:endParaRPr lang="en-US" dirty="0">
              <a:solidFill>
                <a:srgbClr val="041E42"/>
              </a:solidFill>
              <a:latin typeface="Montserrat Medium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F7863FD-1374-0442-AC38-C5380783DBC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2219" y="1135060"/>
            <a:ext cx="6720293" cy="41934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17838719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51434" y="2013286"/>
            <a:ext cx="4636035" cy="3281614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en-AU" sz="7200" dirty="0">
                <a:solidFill>
                  <a:schemeClr val="bg1"/>
                </a:solidFill>
                <a:effectLst/>
              </a:rPr>
              <a:t>A suite of operational reports providing an overview of key areas, including finance, HR and service performance, related to your school. These reports are updated daily and available via Scout</a:t>
            </a:r>
            <a:r>
              <a:rPr lang="en-AU" sz="7200" dirty="0">
                <a:effectLst/>
              </a:rPr>
              <a:t>.</a:t>
            </a:r>
          </a:p>
          <a:p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0" y="6189663"/>
            <a:ext cx="344488" cy="365125"/>
          </a:xfrm>
          <a:prstGeom prst="rect">
            <a:avLst/>
          </a:prstGeom>
        </p:spPr>
        <p:txBody>
          <a:bodyPr/>
          <a:lstStyle/>
          <a:p>
            <a:pPr defTabSz="457162"/>
            <a:fld id="{5116C895-348D-4FA1-AC3F-6A98EE2CBA64}" type="slidenum">
              <a:rPr lang="en-US">
                <a:solidFill>
                  <a:srgbClr val="041E42"/>
                </a:solidFill>
                <a:latin typeface="Montserrat Medium"/>
              </a:rPr>
              <a:pPr defTabSz="457162"/>
              <a:t>3</a:t>
            </a:fld>
            <a:endParaRPr lang="en-US" dirty="0">
              <a:solidFill>
                <a:srgbClr val="041E42"/>
              </a:solidFill>
              <a:latin typeface="Montserrat Medium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8252" y="1040266"/>
            <a:ext cx="6624736" cy="41642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AU" sz="2800" b="1" dirty="0" err="1">
                <a:solidFill>
                  <a:schemeClr val="bg1"/>
                </a:solidFill>
                <a:effectLst/>
              </a:rPr>
              <a:t>EDConnect</a:t>
            </a:r>
            <a:r>
              <a:rPr lang="en-AU" sz="2800" b="1" dirty="0">
                <a:solidFill>
                  <a:schemeClr val="bg1"/>
                </a:solidFill>
                <a:effectLst/>
              </a:rPr>
              <a:t> operational reports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72997" y="1344658"/>
            <a:ext cx="5300070" cy="46188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84906965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BE41ECE3-4836-9C4C-968E-C6DF102188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381" y="356659"/>
            <a:ext cx="8736971" cy="946116"/>
          </a:xfrm>
        </p:spPr>
        <p:txBody>
          <a:bodyPr/>
          <a:lstStyle/>
          <a:p>
            <a:r>
              <a:rPr lang="en-AU" cap="none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AU" sz="3200" dirty="0">
                <a:latin typeface="Calibri" panose="020F0502020204030204" pitchFamily="34" charset="0"/>
                <a:cs typeface="Calibri" panose="020F0502020204030204" pitchFamily="34" charset="0"/>
              </a:rPr>
              <a:t>hree sets of reports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6E02786-69F6-C945-8323-C90652FF7A44}"/>
              </a:ext>
            </a:extLst>
          </p:cNvPr>
          <p:cNvSpPr txBox="1"/>
          <p:nvPr/>
        </p:nvSpPr>
        <p:spPr>
          <a:xfrm>
            <a:off x="746977" y="1803043"/>
            <a:ext cx="10038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Finance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B31BD1-12A1-BB47-B022-AAA5333FBD6D}"/>
              </a:ext>
            </a:extLst>
          </p:cNvPr>
          <p:cNvSpPr txBox="1"/>
          <p:nvPr/>
        </p:nvSpPr>
        <p:spPr>
          <a:xfrm>
            <a:off x="3812147" y="1803043"/>
            <a:ext cx="20912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Human Resources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7AEF69E-08EC-2045-A9D3-39A7CC02F53D}"/>
              </a:ext>
            </a:extLst>
          </p:cNvPr>
          <p:cNvSpPr txBox="1"/>
          <p:nvPr/>
        </p:nvSpPr>
        <p:spPr>
          <a:xfrm>
            <a:off x="8358391" y="1803042"/>
            <a:ext cx="26015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EDConnect</a:t>
            </a: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 Service Performance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7A1F3AC-3667-8447-8DB5-81331787041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7525" y="1699387"/>
            <a:ext cx="843679" cy="84367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907A888-CD3B-734A-B015-A765D2F313D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4677" y="1750533"/>
            <a:ext cx="843680" cy="84368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53B4320-5891-ED43-B2BB-DD215329A63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4512" y="1701972"/>
            <a:ext cx="888285" cy="88828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37A9A59-EDD3-8A40-91B5-6EAC804AE4A9}"/>
              </a:ext>
            </a:extLst>
          </p:cNvPr>
          <p:cNvSpPr txBox="1"/>
          <p:nvPr/>
        </p:nvSpPr>
        <p:spPr>
          <a:xfrm>
            <a:off x="789067" y="2703419"/>
            <a:ext cx="2722990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u="sng" dirty="0">
                <a:latin typeface="Calibri" panose="020F0502020204030204" pitchFamily="34" charset="0"/>
                <a:cs typeface="Calibri" panose="020F0502020204030204" pitchFamily="34" charset="0"/>
              </a:rPr>
              <a:t>5 finance reports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285744" indent="-28574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PCard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utilisation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44" indent="-28574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Unpaid invoices</a:t>
            </a:r>
          </a:p>
          <a:p>
            <a:pPr marL="285744" indent="-28574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Spend analysis</a:t>
            </a:r>
          </a:p>
          <a:p>
            <a:pPr marL="285744" indent="-28574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Accounts receivable</a:t>
            </a:r>
          </a:p>
          <a:p>
            <a:pPr marL="285744" indent="-28574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Banking effectiveness</a:t>
            </a:r>
          </a:p>
          <a:p>
            <a:pPr marL="285744" indent="-285744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531F582-EF78-E54A-8097-DA24FFA2F3CC}"/>
              </a:ext>
            </a:extLst>
          </p:cNvPr>
          <p:cNvSpPr txBox="1"/>
          <p:nvPr/>
        </p:nvSpPr>
        <p:spPr>
          <a:xfrm>
            <a:off x="4292873" y="2703421"/>
            <a:ext cx="3059492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u="sng" dirty="0">
                <a:latin typeface="Calibri" panose="020F0502020204030204" pitchFamily="34" charset="0"/>
                <a:cs typeface="Calibri" panose="020F0502020204030204" pitchFamily="34" charset="0"/>
              </a:rPr>
              <a:t>3 human resources reports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285744" indent="-28574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Casual timesheets</a:t>
            </a:r>
          </a:p>
          <a:p>
            <a:pPr marL="285744" indent="-28574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Current staff profile</a:t>
            </a:r>
          </a:p>
          <a:p>
            <a:pPr marL="285744" indent="-28574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Absences over time</a:t>
            </a:r>
          </a:p>
          <a:p>
            <a:pPr marL="285744" indent="-285744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3D5272A-5BA5-4E40-935A-90CA64C9A345}"/>
              </a:ext>
            </a:extLst>
          </p:cNvPr>
          <p:cNvSpPr txBox="1"/>
          <p:nvPr/>
        </p:nvSpPr>
        <p:spPr>
          <a:xfrm>
            <a:off x="8283933" y="2703421"/>
            <a:ext cx="311900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u="sng" dirty="0">
                <a:latin typeface="Calibri" panose="020F0502020204030204" pitchFamily="34" charset="0"/>
                <a:cs typeface="Calibri" panose="020F0502020204030204" pitchFamily="34" charset="0"/>
              </a:rPr>
              <a:t>2 </a:t>
            </a:r>
            <a:r>
              <a:rPr lang="en-US" sz="2000" u="sng" dirty="0" err="1">
                <a:latin typeface="Calibri" panose="020F0502020204030204" pitchFamily="34" charset="0"/>
                <a:cs typeface="Calibri" panose="020F0502020204030204" pitchFamily="34" charset="0"/>
              </a:rPr>
              <a:t>EDConnect</a:t>
            </a:r>
            <a:r>
              <a:rPr lang="en-US" sz="2000" u="sng" dirty="0">
                <a:latin typeface="Calibri" panose="020F0502020204030204" pitchFamily="34" charset="0"/>
                <a:cs typeface="Calibri" panose="020F0502020204030204" pitchFamily="34" charset="0"/>
              </a:rPr>
              <a:t> reports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285744" indent="-28574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EDConnect request history</a:t>
            </a:r>
          </a:p>
          <a:p>
            <a:pPr marL="285744" indent="-28574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Open support requests</a:t>
            </a:r>
          </a:p>
          <a:p>
            <a:pPr marL="285744" indent="-285744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4294967295"/>
          </p:nvPr>
        </p:nvSpPr>
        <p:spPr>
          <a:xfrm>
            <a:off x="10593355" y="6375401"/>
            <a:ext cx="2208245" cy="164148"/>
          </a:xfrm>
          <a:prstGeom prst="rect">
            <a:avLst/>
          </a:prstGeom>
        </p:spPr>
        <p:txBody>
          <a:bodyPr/>
          <a:lstStyle/>
          <a:p>
            <a:fld id="{3475BD88-51CE-4789-A223-114F773B9CA2}" type="datetime4">
              <a:rPr lang="en-AU" sz="933">
                <a:latin typeface="Arial"/>
                <a:cs typeface="Arial"/>
              </a:rPr>
              <a:pPr/>
              <a:t>2 September 2019</a:t>
            </a:fld>
            <a:endParaRPr lang="en-AU" sz="933" dirty="0">
              <a:latin typeface="Arial"/>
              <a:cs typeface="Arial"/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4294967295"/>
          </p:nvPr>
        </p:nvSpPr>
        <p:spPr>
          <a:xfrm>
            <a:off x="132160" y="6332835"/>
            <a:ext cx="5151040" cy="347365"/>
          </a:xfrm>
          <a:prstGeom prst="rect">
            <a:avLst/>
          </a:prstGeom>
        </p:spPr>
        <p:txBody>
          <a:bodyPr/>
          <a:lstStyle/>
          <a:p>
            <a:r>
              <a:rPr lang="en-AU" sz="933" dirty="0">
                <a:latin typeface="Arial"/>
                <a:cs typeface="Arial"/>
              </a:rPr>
              <a:t>© NSW Department of Education | </a:t>
            </a:r>
            <a:r>
              <a:rPr lang="en-AU" sz="933" dirty="0" err="1">
                <a:latin typeface="Arial"/>
                <a:cs typeface="Arial"/>
              </a:rPr>
              <a:t>EDConnect</a:t>
            </a:r>
            <a:endParaRPr lang="en-AU" sz="933" dirty="0">
              <a:latin typeface="Arial"/>
              <a:cs typeface="Arial"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294967295"/>
          </p:nvPr>
        </p:nvSpPr>
        <p:spPr>
          <a:xfrm>
            <a:off x="5738914" y="6209269"/>
            <a:ext cx="2592287" cy="369332"/>
          </a:xfrm>
          <a:prstGeom prst="rect">
            <a:avLst/>
          </a:prstGeom>
        </p:spPr>
        <p:txBody>
          <a:bodyPr/>
          <a:lstStyle/>
          <a:p>
            <a:r>
              <a:rPr lang="en-AU" dirty="0">
                <a:latin typeface="Arial"/>
                <a:cs typeface="Arial"/>
              </a:rPr>
              <a:t> </a:t>
            </a:r>
            <a:fld id="{4A2A1DA9-8CAF-4BCA-B496-545B076AED2D}" type="slidenum">
              <a:rPr lang="en-AU" sz="933">
                <a:latin typeface="Arial"/>
                <a:cs typeface="Arial"/>
              </a:rPr>
              <a:pPr/>
              <a:t>4</a:t>
            </a:fld>
            <a:endParaRPr lang="en-AU" sz="933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152036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15"/>
          </p:nvPr>
        </p:nvSpPr>
        <p:spPr>
          <a:xfrm>
            <a:off x="315880" y="812317"/>
            <a:ext cx="6679280" cy="851188"/>
          </a:xfrm>
        </p:spPr>
        <p:txBody>
          <a:bodyPr/>
          <a:lstStyle/>
          <a:p>
            <a:r>
              <a:rPr lang="en-AU" sz="2800" b="1" dirty="0">
                <a:solidFill>
                  <a:schemeClr val="bg1"/>
                </a:solidFill>
              </a:rPr>
              <a:t>Six Minutes:</a:t>
            </a:r>
          </a:p>
          <a:p>
            <a:r>
              <a:rPr lang="en-AU" sz="2800" b="1" dirty="0">
                <a:solidFill>
                  <a:schemeClr val="bg1"/>
                </a:solidFill>
              </a:rPr>
              <a:t>designed for schools with schools</a:t>
            </a:r>
            <a:endParaRPr lang="en-AU" sz="2800" dirty="0">
              <a:solidFill>
                <a:schemeClr val="bg1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pic>
        <p:nvPicPr>
          <p:cNvPr id="5" name="wGR-JzMrB2w"/>
          <p:cNvPicPr preferRelativeResize="0">
            <a:picLocks noRo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606161" y="1938944"/>
            <a:ext cx="91440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867694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41325" y="880913"/>
            <a:ext cx="4636033" cy="1107996"/>
          </a:xfrm>
        </p:spPr>
        <p:txBody>
          <a:bodyPr/>
          <a:lstStyle/>
          <a:p>
            <a:r>
              <a:rPr lang="en-AU" dirty="0"/>
              <a:t>Working with you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F3CE39-41AD-4846-A132-4BDAB367DDC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9702" y="3997164"/>
            <a:ext cx="6205619" cy="222765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0806" y="165040"/>
            <a:ext cx="4554450" cy="345691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89980" y="2553418"/>
            <a:ext cx="491015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000" dirty="0">
                <a:solidFill>
                  <a:schemeClr val="bg1"/>
                </a:solidFill>
              </a:rPr>
              <a:t>The </a:t>
            </a:r>
            <a:r>
              <a:rPr lang="en-AU" sz="2000" dirty="0" err="1">
                <a:solidFill>
                  <a:schemeClr val="bg1"/>
                </a:solidFill>
              </a:rPr>
              <a:t>EDConnect</a:t>
            </a:r>
            <a:r>
              <a:rPr lang="en-AU" sz="2000" dirty="0">
                <a:solidFill>
                  <a:schemeClr val="bg1"/>
                </a:solidFill>
              </a:rPr>
              <a:t> School Engagement Team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20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000" dirty="0">
                <a:solidFill>
                  <a:schemeClr val="bg1"/>
                </a:solidFill>
              </a:rPr>
              <a:t>Cross-functional Advisory Team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2000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000" dirty="0">
                <a:solidFill>
                  <a:schemeClr val="bg1"/>
                </a:solidFill>
              </a:rPr>
              <a:t>Self Help</a:t>
            </a:r>
          </a:p>
        </p:txBody>
      </p:sp>
    </p:spTree>
    <p:extLst>
      <p:ext uri="{BB962C8B-B14F-4D97-AF65-F5344CB8AC3E}">
        <p14:creationId xmlns:p14="http://schemas.microsoft.com/office/powerpoint/2010/main" val="960250492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5801" y="1286422"/>
            <a:ext cx="10074067" cy="591128"/>
          </a:xfrm>
        </p:spPr>
        <p:txBody>
          <a:bodyPr/>
          <a:lstStyle/>
          <a:p>
            <a:r>
              <a:rPr lang="en-AU" sz="2400" b="1" dirty="0">
                <a:latin typeface="Montserrat Light" panose="00000400000000000000" pitchFamily="2" charset="0"/>
              </a:rPr>
              <a:t>Business Managers and SAMs can register in </a:t>
            </a:r>
            <a:r>
              <a:rPr lang="en-AU" sz="2400" b="1" dirty="0" err="1">
                <a:latin typeface="Montserrat Light" panose="00000400000000000000" pitchFamily="2" charset="0"/>
              </a:rPr>
              <a:t>MyPL</a:t>
            </a:r>
            <a:r>
              <a:rPr lang="en-AU" sz="1800" dirty="0"/>
              <a:t>	</a:t>
            </a:r>
          </a:p>
        </p:txBody>
      </p:sp>
      <p:pic>
        <p:nvPicPr>
          <p:cNvPr id="6" name="Picture 5" descr="Screen Clippin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53"/>
          <a:stretch/>
        </p:blipFill>
        <p:spPr>
          <a:xfrm>
            <a:off x="363552" y="2064041"/>
            <a:ext cx="11576949" cy="464029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5801" y="561156"/>
            <a:ext cx="6620863" cy="538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>
                <a:solidFill>
                  <a:schemeClr val="bg1"/>
                </a:solidFill>
                <a:latin typeface="Montserrat Light" panose="00000400000000000000" pitchFamily="2" charset="0"/>
              </a:rPr>
              <a:t>Register in </a:t>
            </a:r>
            <a:r>
              <a:rPr lang="en-AU" sz="2800" b="1" dirty="0" err="1">
                <a:solidFill>
                  <a:schemeClr val="bg1"/>
                </a:solidFill>
                <a:latin typeface="Montserrat Light" panose="00000400000000000000" pitchFamily="2" charset="0"/>
              </a:rPr>
              <a:t>MyPL</a:t>
            </a:r>
            <a:endParaRPr lang="en-AU" sz="2800" b="1" dirty="0">
              <a:solidFill>
                <a:schemeClr val="bg1"/>
              </a:solidFill>
              <a:latin typeface="Montserrat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522653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151C1DD92F17E4582CE17DA8A2C13AD" ma:contentTypeVersion="8" ma:contentTypeDescription="Create a new document." ma:contentTypeScope="" ma:versionID="730ef3c16cb3bccd1b2f95a171cff540">
  <xsd:schema xmlns:xsd="http://www.w3.org/2001/XMLSchema" xmlns:xs="http://www.w3.org/2001/XMLSchema" xmlns:p="http://schemas.microsoft.com/office/2006/metadata/properties" xmlns:ns3="6ad9d4b6-ee4e-451f-b04e-65e6d2bce204" targetNamespace="http://schemas.microsoft.com/office/2006/metadata/properties" ma:root="true" ma:fieldsID="4d06a2fffcecd92a88d10d81df68886d" ns3:_="">
    <xsd:import namespace="6ad9d4b6-ee4e-451f-b04e-65e6d2bce20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ad9d4b6-ee4e-451f-b04e-65e6d2bce20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959ED62-D140-408D-8549-957BBEE5A90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ad9d4b6-ee4e-451f-b04e-65e6d2bce20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E74EE24-476A-4B45-94E0-8B8E3D6F9C7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C90B058-91D8-4A2D-BBE2-852B4B6C1400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6ad9d4b6-ee4e-451f-b04e-65e6d2bce204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172</Words>
  <Application>Microsoft Office PowerPoint</Application>
  <PresentationFormat>Widescreen</PresentationFormat>
  <Paragraphs>53</Paragraphs>
  <Slides>7</Slides>
  <Notes>5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Calibri</vt:lpstr>
      <vt:lpstr>Calibri Light</vt:lpstr>
      <vt:lpstr>Montserrat Light</vt:lpstr>
      <vt:lpstr>Montserrat Medium</vt:lpstr>
      <vt:lpstr>Montserrat SemiBold</vt:lpstr>
      <vt:lpstr>Times New Roman</vt:lpstr>
      <vt:lpstr>Office Theme</vt:lpstr>
      <vt:lpstr> EDConnect</vt:lpstr>
      <vt:lpstr>EDConnect aspiration</vt:lpstr>
      <vt:lpstr>PowerPoint Presentation</vt:lpstr>
      <vt:lpstr>Three sets of reports</vt:lpstr>
      <vt:lpstr> </vt:lpstr>
      <vt:lpstr>Working with you</vt:lpstr>
      <vt:lpstr>Business Managers and SAMs can register in MyPL </vt:lpstr>
    </vt:vector>
  </TitlesOfParts>
  <Company>NSW Department of Education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EDConnect</dc:title>
  <dc:creator>Margaret Hutchinson</dc:creator>
  <cp:lastModifiedBy>Christina Argyri</cp:lastModifiedBy>
  <cp:revision>22</cp:revision>
  <dcterms:created xsi:type="dcterms:W3CDTF">2019-08-21T01:49:20Z</dcterms:created>
  <dcterms:modified xsi:type="dcterms:W3CDTF">2019-09-01T22:14:07Z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0x010100B151C1DD92F17E4582CE17DA8A2C13AD</vt:lpwstr>
  </property>
</Properties>
</file>