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4"/>
    <p:sldMasterId id="2147483761" r:id="rId5"/>
    <p:sldMasterId id="2147483779" r:id="rId6"/>
  </p:sldMasterIdLst>
  <p:notesMasterIdLst>
    <p:notesMasterId r:id="rId13"/>
  </p:notesMasterIdLst>
  <p:handoutMasterIdLst>
    <p:handoutMasterId r:id="rId14"/>
  </p:handoutMasterIdLst>
  <p:sldIdLst>
    <p:sldId id="371" r:id="rId7"/>
    <p:sldId id="372" r:id="rId8"/>
    <p:sldId id="450" r:id="rId9"/>
    <p:sldId id="444" r:id="rId10"/>
    <p:sldId id="452" r:id="rId11"/>
    <p:sldId id="453" r:id="rId12"/>
  </p:sldIdLst>
  <p:sldSz cx="12192000" cy="6858000"/>
  <p:notesSz cx="9928225" cy="14357350"/>
  <p:custDataLst>
    <p:tags r:id="rId15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Montserrat Light"/>
        <a:ea typeface="Montserrat Light"/>
        <a:cs typeface="Montserrat Light"/>
        <a:sym typeface="Montserrat Light"/>
      </a:defRPr>
    </a:lvl9pPr>
  </p:defaultTextStyle>
  <p:extLst>
    <p:ext uri="{521415D9-36F7-43E2-AB2F-B90AF26B5E84}">
      <p14:sectionLst xmlns:p14="http://schemas.microsoft.com/office/powerpoint/2010/main">
        <p14:section name="Default Section" id="{275A0473-A9BE-409F-B830-BA6561E632C0}">
          <p14:sldIdLst>
            <p14:sldId id="371"/>
            <p14:sldId id="372"/>
            <p14:sldId id="450"/>
            <p14:sldId id="444"/>
            <p14:sldId id="452"/>
            <p14:sldId id="4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178"/>
    <a:srgbClr val="00ABC3"/>
    <a:srgbClr val="BFBFBF"/>
    <a:srgbClr val="31859C"/>
    <a:srgbClr val="7F7F7F"/>
    <a:srgbClr val="A6A6A6"/>
    <a:srgbClr val="A87EB1"/>
    <a:srgbClr val="DAA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E9"/>
          </a:solidFill>
        </a:fill>
      </a:tcStyle>
    </a:wholeTbl>
    <a:band2H>
      <a:tcTxStyle/>
      <a:tcStyle>
        <a:tcBdr/>
        <a:fill>
          <a:solidFill>
            <a:srgbClr val="E6F1F4"/>
          </a:solidFill>
        </a:fill>
      </a:tcStyle>
    </a:band2H>
    <a:firstCol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CF7"/>
          </a:solidFill>
        </a:fill>
      </a:tcStyle>
    </a:wholeTbl>
    <a:band2H>
      <a:tcTxStyle/>
      <a:tcStyle>
        <a:tcBdr/>
        <a:fill>
          <a:solidFill>
            <a:srgbClr val="EFF5FB"/>
          </a:solidFill>
        </a:fill>
      </a:tcStyle>
    </a:band2H>
    <a:firstCol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ACB"/>
          </a:solidFill>
        </a:fill>
      </a:tcStyle>
    </a:wholeTbl>
    <a:band2H>
      <a:tcTxStyle/>
      <a:tcStyle>
        <a:tcBdr/>
        <a:fill>
          <a:solidFill>
            <a:srgbClr val="FFF5E7"/>
          </a:solidFill>
        </a:fill>
      </a:tcStyle>
    </a:band2H>
    <a:firstCol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Montserrat Light"/>
          <a:ea typeface="Montserrat Light"/>
          <a:cs typeface="Montserrat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Montserrat Light"/>
          <a:ea typeface="Montserrat Light"/>
          <a:cs typeface="Montserrat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3" autoAdjust="0"/>
    <p:restoredTop sz="93372" autoAdjust="0"/>
  </p:normalViewPr>
  <p:slideViewPr>
    <p:cSldViewPr snapToGrid="0">
      <p:cViewPr>
        <p:scale>
          <a:sx n="80" d="100"/>
          <a:sy n="80" d="100"/>
        </p:scale>
        <p:origin x="15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720360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1"/>
            <a:ext cx="4302231" cy="720360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565CCF05-B9CE-48D6-9163-523993ACE464}" type="datetimeFigureOut">
              <a:rPr lang="en-AU" smtClean="0"/>
              <a:t>2/09/2019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6991"/>
            <a:ext cx="4302231" cy="720359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13636991"/>
            <a:ext cx="4302231" cy="720359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9FE0A59F-6FD3-4172-BA82-385CF8EB64E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672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Shape 947"/>
          <p:cNvSpPr>
            <a:spLocks noGrp="1" noRot="1" noChangeAspect="1"/>
          </p:cNvSpPr>
          <p:nvPr>
            <p:ph type="sldImg"/>
          </p:nvPr>
        </p:nvSpPr>
        <p:spPr>
          <a:xfrm>
            <a:off x="179388" y="1076325"/>
            <a:ext cx="9569450" cy="5383213"/>
          </a:xfrm>
          <a:prstGeom prst="rect">
            <a:avLst/>
          </a:prstGeom>
        </p:spPr>
        <p:txBody>
          <a:bodyPr lIns="132762" tIns="66381" rIns="132762" bIns="66381"/>
          <a:lstStyle/>
          <a:p>
            <a:endParaRPr dirty="0"/>
          </a:p>
        </p:txBody>
      </p:sp>
      <p:sp>
        <p:nvSpPr>
          <p:cNvPr id="948" name="Shape 948"/>
          <p:cNvSpPr>
            <a:spLocks noGrp="1"/>
          </p:cNvSpPr>
          <p:nvPr>
            <p:ph type="body" sz="quarter" idx="1"/>
          </p:nvPr>
        </p:nvSpPr>
        <p:spPr>
          <a:xfrm>
            <a:off x="1323764" y="6819742"/>
            <a:ext cx="7280699" cy="6460807"/>
          </a:xfrm>
          <a:prstGeom prst="rect">
            <a:avLst/>
          </a:prstGeom>
        </p:spPr>
        <p:txBody>
          <a:bodyPr lIns="132762" tIns="66381" rIns="132762" bIns="66381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5719D-DFCB-4CEC-87CC-849B427A1D2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68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8976320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582288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5822880" cy="1174981"/>
          </a:xfrm>
          <a:solidFill>
            <a:srgbClr val="FFFFFF">
              <a:alpha val="94902"/>
            </a:srgbClr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/>
          <p:nvPr userDrawn="1"/>
        </p:nvCxnSpPr>
        <p:spPr>
          <a:xfrm>
            <a:off x="527381" y="3750836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7152117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7466356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686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017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074568"/>
            <a:ext cx="12192000" cy="892221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2276872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276872"/>
            <a:ext cx="12192000" cy="37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412776"/>
            <a:ext cx="9697077" cy="864096"/>
          </a:xfrm>
        </p:spPr>
        <p:txBody>
          <a:bodyPr lIns="0"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 userDrawn="1"/>
        </p:nvCxnSpPr>
        <p:spPr>
          <a:xfrm>
            <a:off x="527381" y="1316765"/>
            <a:ext cx="98890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10416480" y="740701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730719" y="113843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625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87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362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164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161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74639"/>
            <a:ext cx="1105501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535113"/>
            <a:ext cx="5469136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667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2174875"/>
            <a:ext cx="5469136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535113"/>
            <a:ext cx="5486401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667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174875"/>
            <a:ext cx="548640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1228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eft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4672"/>
            <a:ext cx="3347390" cy="1995802"/>
          </a:xfrm>
        </p:spPr>
        <p:txBody>
          <a:bodyPr vert="horz" lIns="0" tIns="45720" rIns="0" bIns="0" rtlCol="0" anchor="t" anchorCtr="0">
            <a:noAutofit/>
          </a:bodyPr>
          <a:lstStyle>
            <a:lvl1pPr>
              <a:defRPr lang="en-US" sz="3600" spc="-75" dirty="0">
                <a:latin typeface="+mj-lt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43200"/>
            <a:ext cx="3355975" cy="116998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200" baseline="0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711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8976320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582288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5822880" cy="1174981"/>
          </a:xfrm>
          <a:solidFill>
            <a:srgbClr val="FFFFFF">
              <a:alpha val="94902"/>
            </a:srgbClr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/>
          <p:nvPr userDrawn="1"/>
        </p:nvCxnSpPr>
        <p:spPr>
          <a:xfrm>
            <a:off x="527381" y="3750836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7152117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7466356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405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1686177"/>
            <a:ext cx="8976320" cy="4365897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582288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5822880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/>
          <p:nvPr userDrawn="1"/>
        </p:nvCxnSpPr>
        <p:spPr>
          <a:xfrm>
            <a:off x="527381" y="4189524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7152117" y="3613460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7466356" y="4020744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205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1686177"/>
            <a:ext cx="8976320" cy="4365897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582288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5822880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/>
          <p:nvPr userDrawn="1"/>
        </p:nvCxnSpPr>
        <p:spPr>
          <a:xfrm>
            <a:off x="527381" y="4189524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7152117" y="3613460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7466356" y="4020744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2778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10224459" cy="68580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6991019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6991019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 userDrawn="1"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6707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 userDrawn="1"/>
        </p:nvSpPr>
        <p:spPr>
          <a:xfrm>
            <a:off x="0" y="1686177"/>
            <a:ext cx="10224459" cy="4365897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92" name="Straight Connector 91"/>
          <p:cNvCxnSpPr>
            <a:endCxn id="93" idx="2"/>
          </p:cNvCxnSpPr>
          <p:nvPr userDrawn="1"/>
        </p:nvCxnSpPr>
        <p:spPr>
          <a:xfrm>
            <a:off x="527382" y="4178328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 userDrawn="1"/>
        </p:nvSpPr>
        <p:spPr>
          <a:xfrm>
            <a:off x="8208235" y="3602264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8522473" y="4009548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720080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7200800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55C9-3689-40D6-BF31-A2E23E708225}" type="slidenum">
              <a:rPr lang="en-AU" smtClean="0"/>
              <a:t>‹#›</a:t>
            </a:fld>
            <a:r>
              <a:rPr lang="en-AU" dirty="0"/>
              <a:t>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1463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2" y="2084851"/>
            <a:ext cx="7104789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2" y="3982211"/>
            <a:ext cx="7104789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91" name="Straight Connector 90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 userDrawn="1"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 userDrawn="1"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5483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213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288" y="1600201"/>
            <a:ext cx="2880320" cy="4709119"/>
          </a:xfrm>
        </p:spPr>
        <p:txBody>
          <a:bodyPr>
            <a:normAutofit/>
          </a:bodyPr>
          <a:lstStyle>
            <a:lvl1pPr>
              <a:defRPr sz="1333">
                <a:solidFill>
                  <a:schemeClr val="bg1"/>
                </a:solidFill>
              </a:defRPr>
            </a:lvl1pPr>
            <a:lvl2pPr>
              <a:defRPr sz="1333">
                <a:solidFill>
                  <a:schemeClr val="bg1"/>
                </a:solidFill>
              </a:defRPr>
            </a:lvl2pPr>
            <a:lvl3pPr>
              <a:defRPr sz="1333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8193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4703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467">
                <a:solidFill>
                  <a:schemeClr val="bg1"/>
                </a:solidFill>
              </a:defRPr>
            </a:lvl1pPr>
            <a:lvl2pPr>
              <a:defRPr sz="1333">
                <a:solidFill>
                  <a:schemeClr val="bg1"/>
                </a:solidFill>
              </a:defRPr>
            </a:lvl2pPr>
            <a:lvl3pPr>
              <a:defRPr sz="1333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19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325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074568"/>
            <a:ext cx="12192000" cy="892221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2276872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276872"/>
            <a:ext cx="12192000" cy="37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412776"/>
            <a:ext cx="9697077" cy="864096"/>
          </a:xfrm>
        </p:spPr>
        <p:txBody>
          <a:bodyPr lIns="0"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 userDrawn="1"/>
        </p:nvCxnSpPr>
        <p:spPr>
          <a:xfrm>
            <a:off x="527381" y="1316765"/>
            <a:ext cx="98890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10416480" y="740701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730719" y="113843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6561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58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10224459" cy="68580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6991019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6991019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 userDrawn="1"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40952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89691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0685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71542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74639"/>
            <a:ext cx="1105501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535113"/>
            <a:ext cx="5469136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667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2174875"/>
            <a:ext cx="5469136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535113"/>
            <a:ext cx="5486401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667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174875"/>
            <a:ext cx="548640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976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8976320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582288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5822880" cy="1174981"/>
          </a:xfrm>
          <a:solidFill>
            <a:srgbClr val="FFFFFF">
              <a:alpha val="94902"/>
            </a:srgbClr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/>
          <p:nvPr userDrawn="1"/>
        </p:nvCxnSpPr>
        <p:spPr>
          <a:xfrm>
            <a:off x="527381" y="3750836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7152117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7466356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13752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1686177"/>
            <a:ext cx="8976320" cy="4365897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582288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5822880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/>
          <p:nvPr userDrawn="1"/>
        </p:nvCxnSpPr>
        <p:spPr>
          <a:xfrm>
            <a:off x="527381" y="4189524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7152117" y="3613460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7466356" y="4020744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38745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10224459" cy="68580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6991019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6991019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 userDrawn="1"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 userDrawn="1"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193711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 userDrawn="1"/>
        </p:nvSpPr>
        <p:spPr>
          <a:xfrm>
            <a:off x="0" y="1686177"/>
            <a:ext cx="10224459" cy="4365897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92" name="Straight Connector 91"/>
          <p:cNvCxnSpPr>
            <a:endCxn id="93" idx="2"/>
          </p:cNvCxnSpPr>
          <p:nvPr userDrawn="1"/>
        </p:nvCxnSpPr>
        <p:spPr>
          <a:xfrm>
            <a:off x="527382" y="4178328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 userDrawn="1"/>
        </p:nvSpPr>
        <p:spPr>
          <a:xfrm>
            <a:off x="8208235" y="3602264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8522473" y="4009548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720080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7200800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55C9-3689-40D6-BF31-A2E23E708225}" type="slidenum">
              <a:rPr lang="en-AU" smtClean="0"/>
              <a:t>‹#›</a:t>
            </a:fld>
            <a:r>
              <a:rPr lang="en-AU" dirty="0"/>
              <a:t>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69817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2" y="2084851"/>
            <a:ext cx="7104789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2" y="3982211"/>
            <a:ext cx="7104789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91" name="Straight Connector 90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 userDrawn="1"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 userDrawn="1"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56198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939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 userDrawn="1"/>
        </p:nvSpPr>
        <p:spPr>
          <a:xfrm>
            <a:off x="0" y="1686177"/>
            <a:ext cx="10224459" cy="4365897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92" name="Straight Connector 91"/>
          <p:cNvCxnSpPr>
            <a:endCxn id="93" idx="2"/>
          </p:cNvCxnSpPr>
          <p:nvPr userDrawn="1"/>
        </p:nvCxnSpPr>
        <p:spPr>
          <a:xfrm>
            <a:off x="527382" y="4178328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 userDrawn="1"/>
        </p:nvSpPr>
        <p:spPr>
          <a:xfrm>
            <a:off x="8208235" y="3602264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8522473" y="4009548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7200800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7200800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 userDrawn="1"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6" name="Freeform 9"/>
            <p:cNvSpPr>
              <a:spLocks/>
            </p:cNvSpPr>
            <p:nvPr userDrawn="1"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7" name="Freeform 10"/>
            <p:cNvSpPr>
              <a:spLocks/>
            </p:cNvSpPr>
            <p:nvPr userDrawn="1"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8" name="Freeform 11"/>
            <p:cNvSpPr>
              <a:spLocks noEditPoints="1"/>
            </p:cNvSpPr>
            <p:nvPr userDrawn="1"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59" name="Freeform 12"/>
            <p:cNvSpPr>
              <a:spLocks/>
            </p:cNvSpPr>
            <p:nvPr userDrawn="1"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2" name="Freeform 15"/>
            <p:cNvSpPr>
              <a:spLocks/>
            </p:cNvSpPr>
            <p:nvPr userDrawn="1"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4" name="Freeform 17"/>
            <p:cNvSpPr>
              <a:spLocks/>
            </p:cNvSpPr>
            <p:nvPr userDrawn="1"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6" name="Freeform 19"/>
            <p:cNvSpPr>
              <a:spLocks/>
            </p:cNvSpPr>
            <p:nvPr userDrawn="1"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8" name="Freeform 21"/>
            <p:cNvSpPr>
              <a:spLocks/>
            </p:cNvSpPr>
            <p:nvPr userDrawn="1"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69" name="Freeform 22"/>
            <p:cNvSpPr>
              <a:spLocks/>
            </p:cNvSpPr>
            <p:nvPr userDrawn="1"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0" name="Freeform 23"/>
            <p:cNvSpPr>
              <a:spLocks/>
            </p:cNvSpPr>
            <p:nvPr userDrawn="1"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1" name="Freeform 24"/>
            <p:cNvSpPr>
              <a:spLocks/>
            </p:cNvSpPr>
            <p:nvPr userDrawn="1"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2" name="Freeform 25"/>
            <p:cNvSpPr>
              <a:spLocks/>
            </p:cNvSpPr>
            <p:nvPr userDrawn="1"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3" name="Freeform 26"/>
            <p:cNvSpPr>
              <a:spLocks/>
            </p:cNvSpPr>
            <p:nvPr userDrawn="1"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4" name="Freeform 27"/>
            <p:cNvSpPr>
              <a:spLocks/>
            </p:cNvSpPr>
            <p:nvPr userDrawn="1"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5" name="Freeform 28"/>
            <p:cNvSpPr>
              <a:spLocks/>
            </p:cNvSpPr>
            <p:nvPr userDrawn="1"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6" name="Freeform 29"/>
            <p:cNvSpPr>
              <a:spLocks/>
            </p:cNvSpPr>
            <p:nvPr userDrawn="1"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7" name="Freeform 30"/>
            <p:cNvSpPr>
              <a:spLocks/>
            </p:cNvSpPr>
            <p:nvPr userDrawn="1"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8" name="Freeform 31"/>
            <p:cNvSpPr>
              <a:spLocks/>
            </p:cNvSpPr>
            <p:nvPr userDrawn="1"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79" name="Freeform 32"/>
            <p:cNvSpPr>
              <a:spLocks/>
            </p:cNvSpPr>
            <p:nvPr userDrawn="1"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0" name="Freeform 33"/>
            <p:cNvSpPr>
              <a:spLocks/>
            </p:cNvSpPr>
            <p:nvPr userDrawn="1"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1" name="Freeform 34"/>
            <p:cNvSpPr>
              <a:spLocks/>
            </p:cNvSpPr>
            <p:nvPr userDrawn="1"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2" name="Freeform 35"/>
            <p:cNvSpPr>
              <a:spLocks noEditPoints="1"/>
            </p:cNvSpPr>
            <p:nvPr userDrawn="1"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3" name="Freeform 36"/>
            <p:cNvSpPr>
              <a:spLocks/>
            </p:cNvSpPr>
            <p:nvPr userDrawn="1"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4" name="Freeform 37"/>
            <p:cNvSpPr>
              <a:spLocks/>
            </p:cNvSpPr>
            <p:nvPr userDrawn="1"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5" name="Freeform 38"/>
            <p:cNvSpPr>
              <a:spLocks noEditPoints="1"/>
            </p:cNvSpPr>
            <p:nvPr userDrawn="1"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6" name="Freeform 39"/>
            <p:cNvSpPr>
              <a:spLocks/>
            </p:cNvSpPr>
            <p:nvPr userDrawn="1"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7" name="Freeform 40"/>
            <p:cNvSpPr>
              <a:spLocks noEditPoints="1"/>
            </p:cNvSpPr>
            <p:nvPr userDrawn="1"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8" name="Freeform 41"/>
            <p:cNvSpPr>
              <a:spLocks noEditPoints="1"/>
            </p:cNvSpPr>
            <p:nvPr userDrawn="1"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89" name="Freeform 42"/>
            <p:cNvSpPr>
              <a:spLocks/>
            </p:cNvSpPr>
            <p:nvPr userDrawn="1"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55C9-3689-40D6-BF31-A2E23E708225}" type="slidenum">
              <a:rPr lang="en-AU" smtClean="0"/>
              <a:t>‹#›</a:t>
            </a:fld>
            <a:r>
              <a:rPr lang="en-AU" dirty="0"/>
              <a:t>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9195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288" y="1600201"/>
            <a:ext cx="2880320" cy="4709119"/>
          </a:xfrm>
        </p:spPr>
        <p:txBody>
          <a:bodyPr>
            <a:normAutofit/>
          </a:bodyPr>
          <a:lstStyle>
            <a:lvl1pPr>
              <a:defRPr sz="1333">
                <a:solidFill>
                  <a:schemeClr val="bg1"/>
                </a:solidFill>
              </a:defRPr>
            </a:lvl1pPr>
            <a:lvl2pPr>
              <a:defRPr sz="1333">
                <a:solidFill>
                  <a:schemeClr val="bg1"/>
                </a:solidFill>
              </a:defRPr>
            </a:lvl2pPr>
            <a:lvl3pPr>
              <a:defRPr sz="1333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70286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8053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467">
                <a:solidFill>
                  <a:schemeClr val="bg1"/>
                </a:solidFill>
              </a:defRPr>
            </a:lvl1pPr>
            <a:lvl2pPr>
              <a:defRPr sz="1333">
                <a:solidFill>
                  <a:schemeClr val="bg1"/>
                </a:solidFill>
              </a:defRPr>
            </a:lvl2pPr>
            <a:lvl3pPr>
              <a:defRPr sz="1333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016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92177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074568"/>
            <a:ext cx="12192000" cy="892221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2276872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276872"/>
            <a:ext cx="12192000" cy="37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412776"/>
            <a:ext cx="9697077" cy="864096"/>
          </a:xfrm>
        </p:spPr>
        <p:txBody>
          <a:bodyPr lIns="0"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 userDrawn="1"/>
        </p:nvCxnSpPr>
        <p:spPr>
          <a:xfrm>
            <a:off x="527381" y="1316765"/>
            <a:ext cx="98890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10416480" y="740701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0730719" y="113843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8205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79390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60176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52082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75398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74639"/>
            <a:ext cx="1105501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535113"/>
            <a:ext cx="5469136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667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2174875"/>
            <a:ext cx="5469136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535113"/>
            <a:ext cx="5486401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667" b="0"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174875"/>
            <a:ext cx="548640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15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2" y="2084851"/>
            <a:ext cx="7104789" cy="1632181"/>
          </a:xfrm>
        </p:spPr>
        <p:txBody>
          <a:bodyPr lIns="0" anchor="b"/>
          <a:lstStyle>
            <a:lvl1pPr>
              <a:defRPr sz="3733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2" y="3982211"/>
            <a:ext cx="7104789" cy="1174981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67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91" name="Straight Connector 90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 userDrawn="1"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 userDrawn="1"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grpSp>
        <p:nvGrpSpPr>
          <p:cNvPr id="95" name="Group 94"/>
          <p:cNvGrpSpPr/>
          <p:nvPr userDrawn="1"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744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521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288" y="1600201"/>
            <a:ext cx="2880320" cy="4709119"/>
          </a:xfrm>
        </p:spPr>
        <p:txBody>
          <a:bodyPr>
            <a:normAutofit/>
          </a:bodyPr>
          <a:lstStyle>
            <a:lvl1pPr>
              <a:defRPr sz="1333">
                <a:solidFill>
                  <a:schemeClr val="bg1"/>
                </a:solidFill>
              </a:defRPr>
            </a:lvl1pPr>
            <a:lvl2pPr>
              <a:defRPr sz="1333">
                <a:solidFill>
                  <a:schemeClr val="bg1"/>
                </a:solidFill>
              </a:defRPr>
            </a:lvl2pPr>
            <a:lvl3pPr>
              <a:defRPr sz="1333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240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467"/>
            </a:lvl1pPr>
            <a:lvl2pPr>
              <a:defRPr sz="1333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00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467">
                <a:solidFill>
                  <a:schemeClr val="bg1"/>
                </a:solidFill>
              </a:defRPr>
            </a:lvl1pPr>
            <a:lvl2pPr>
              <a:defRPr sz="1333">
                <a:solidFill>
                  <a:schemeClr val="bg1"/>
                </a:solidFill>
              </a:defRPr>
            </a:lvl2pPr>
            <a:lvl3pPr>
              <a:defRPr sz="1333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80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00201"/>
            <a:ext cx="11041227" cy="470911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60363" y="6332835"/>
            <a:ext cx="2208245" cy="365125"/>
          </a:xfrm>
          <a:prstGeom prst="rect">
            <a:avLst/>
          </a:prstGeom>
        </p:spPr>
        <p:txBody>
          <a:bodyPr rIns="0" anchor="b"/>
          <a:lstStyle>
            <a:lvl1pPr algn="r">
              <a:defRPr sz="933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332835"/>
            <a:ext cx="3648407" cy="365125"/>
          </a:xfrm>
          <a:prstGeom prst="rect">
            <a:avLst/>
          </a:prstGeom>
        </p:spPr>
        <p:txBody>
          <a:bodyPr lIns="0" anchor="b"/>
          <a:lstStyle>
            <a:lvl1pPr algn="l">
              <a:defRPr sz="933">
                <a:solidFill>
                  <a:schemeClr val="tx2"/>
                </a:solidFill>
              </a:defRPr>
            </a:lvl1pPr>
          </a:lstStyle>
          <a:p>
            <a:endParaRPr lang="en-AU" dirty="0">
              <a:latin typeface="+mj-lt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32835"/>
            <a:ext cx="2844800" cy="365125"/>
          </a:xfrm>
          <a:prstGeom prst="rect">
            <a:avLst/>
          </a:prstGeom>
        </p:spPr>
        <p:txBody>
          <a:bodyPr anchor="b"/>
          <a:lstStyle>
            <a:lvl1pPr algn="ctr">
              <a:defRPr sz="933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97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78" r:id="rId17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3200" b="0" i="0" u="none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1600"/>
        </a:spcBef>
        <a:buFont typeface="Arial" panose="020B0604020202020204" pitchFamily="34" charset="0"/>
        <a:buNone/>
        <a:defRPr sz="1467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800"/>
        </a:spcBef>
        <a:buFont typeface="Arial" panose="020B0604020202020204" pitchFamily="34" charset="0"/>
        <a:buNone/>
        <a:defRPr sz="1333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241294" indent="-241294" algn="l" defTabSz="1219170" rtl="0" eaLnBrk="1" latinLnBrk="0" hangingPunct="1">
        <a:spcBef>
          <a:spcPts val="800"/>
        </a:spcBef>
        <a:buFont typeface="Wingdings" panose="05000000000000000000" pitchFamily="2" charset="2"/>
        <a:buChar char="§"/>
        <a:defRPr sz="1333" kern="1200">
          <a:solidFill>
            <a:schemeClr val="tx2"/>
          </a:solidFill>
          <a:latin typeface="+mn-lt"/>
          <a:ea typeface="+mn-ea"/>
          <a:cs typeface="+mn-cs"/>
        </a:defRPr>
      </a:lvl3pPr>
      <a:lvl4pPr marL="476239" indent="-234945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17533" indent="-241294" algn="l" defTabSz="121917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00201"/>
            <a:ext cx="11041227" cy="470911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60363" y="6332835"/>
            <a:ext cx="2208245" cy="365125"/>
          </a:xfrm>
          <a:prstGeom prst="rect">
            <a:avLst/>
          </a:prstGeom>
        </p:spPr>
        <p:txBody>
          <a:bodyPr rIns="0" anchor="b"/>
          <a:lstStyle>
            <a:lvl1pPr algn="r">
              <a:defRPr sz="933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332835"/>
            <a:ext cx="3648407" cy="365125"/>
          </a:xfrm>
          <a:prstGeom prst="rect">
            <a:avLst/>
          </a:prstGeom>
        </p:spPr>
        <p:txBody>
          <a:bodyPr lIns="0" anchor="b"/>
          <a:lstStyle>
            <a:lvl1pPr algn="l">
              <a:defRPr sz="933">
                <a:solidFill>
                  <a:schemeClr val="tx2"/>
                </a:solidFill>
              </a:defRPr>
            </a:lvl1pPr>
          </a:lstStyle>
          <a:p>
            <a:endParaRPr lang="en-AU" dirty="0">
              <a:latin typeface="+mj-lt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32835"/>
            <a:ext cx="2844800" cy="365125"/>
          </a:xfrm>
          <a:prstGeom prst="rect">
            <a:avLst/>
          </a:prstGeom>
        </p:spPr>
        <p:txBody>
          <a:bodyPr anchor="b"/>
          <a:lstStyle>
            <a:lvl1pPr algn="ctr">
              <a:defRPr sz="933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57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3200" b="0" i="0" u="none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1600"/>
        </a:spcBef>
        <a:buFont typeface="Arial" panose="020B0604020202020204" pitchFamily="34" charset="0"/>
        <a:buNone/>
        <a:defRPr sz="1467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800"/>
        </a:spcBef>
        <a:buFont typeface="Arial" panose="020B0604020202020204" pitchFamily="34" charset="0"/>
        <a:buNone/>
        <a:defRPr sz="1333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241294" indent="-241294" algn="l" defTabSz="1219170" rtl="0" eaLnBrk="1" latinLnBrk="0" hangingPunct="1">
        <a:spcBef>
          <a:spcPts val="800"/>
        </a:spcBef>
        <a:buFont typeface="Wingdings" panose="05000000000000000000" pitchFamily="2" charset="2"/>
        <a:buChar char="§"/>
        <a:defRPr sz="1333" kern="1200">
          <a:solidFill>
            <a:schemeClr val="tx2"/>
          </a:solidFill>
          <a:latin typeface="+mn-lt"/>
          <a:ea typeface="+mn-ea"/>
          <a:cs typeface="+mn-cs"/>
        </a:defRPr>
      </a:lvl3pPr>
      <a:lvl4pPr marL="476239" indent="-234945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17533" indent="-241294" algn="l" defTabSz="121917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00201"/>
            <a:ext cx="11041227" cy="470911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60363" y="6332835"/>
            <a:ext cx="2208245" cy="365125"/>
          </a:xfrm>
          <a:prstGeom prst="rect">
            <a:avLst/>
          </a:prstGeom>
        </p:spPr>
        <p:txBody>
          <a:bodyPr rIns="0" anchor="b"/>
          <a:lstStyle>
            <a:lvl1pPr algn="r">
              <a:defRPr sz="933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332835"/>
            <a:ext cx="3648407" cy="365125"/>
          </a:xfrm>
          <a:prstGeom prst="rect">
            <a:avLst/>
          </a:prstGeom>
        </p:spPr>
        <p:txBody>
          <a:bodyPr lIns="0" anchor="b"/>
          <a:lstStyle>
            <a:lvl1pPr algn="l">
              <a:defRPr sz="933">
                <a:solidFill>
                  <a:schemeClr val="tx2"/>
                </a:solidFill>
              </a:defRPr>
            </a:lvl1pPr>
          </a:lstStyle>
          <a:p>
            <a:endParaRPr lang="en-AU" dirty="0">
              <a:latin typeface="+mj-lt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32835"/>
            <a:ext cx="2844800" cy="365125"/>
          </a:xfrm>
          <a:prstGeom prst="rect">
            <a:avLst/>
          </a:prstGeom>
        </p:spPr>
        <p:txBody>
          <a:bodyPr anchor="b"/>
          <a:lstStyle>
            <a:lvl1pPr algn="ctr">
              <a:defRPr sz="933">
                <a:solidFill>
                  <a:schemeClr val="tx2"/>
                </a:solidFill>
              </a:defRPr>
            </a:lvl1pPr>
          </a:lstStyle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0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3200" b="0" i="0" u="none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1600"/>
        </a:spcBef>
        <a:buFont typeface="Arial" panose="020B0604020202020204" pitchFamily="34" charset="0"/>
        <a:buNone/>
        <a:defRPr sz="1467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800"/>
        </a:spcBef>
        <a:buFont typeface="Arial" panose="020B0604020202020204" pitchFamily="34" charset="0"/>
        <a:buNone/>
        <a:defRPr sz="1333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241294" indent="-241294" algn="l" defTabSz="1219170" rtl="0" eaLnBrk="1" latinLnBrk="0" hangingPunct="1">
        <a:spcBef>
          <a:spcPts val="800"/>
        </a:spcBef>
        <a:buFont typeface="Wingdings" panose="05000000000000000000" pitchFamily="2" charset="2"/>
        <a:buChar char="§"/>
        <a:defRPr sz="1333" kern="1200">
          <a:solidFill>
            <a:schemeClr val="tx2"/>
          </a:solidFill>
          <a:latin typeface="+mn-lt"/>
          <a:ea typeface="+mn-ea"/>
          <a:cs typeface="+mn-cs"/>
        </a:defRPr>
      </a:lvl3pPr>
      <a:lvl4pPr marL="476239" indent="-234945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17533" indent="-241294" algn="l" defTabSz="121917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27380" y="2523539"/>
            <a:ext cx="6777659" cy="1632181"/>
          </a:xfrm>
        </p:spPr>
        <p:txBody>
          <a:bodyPr/>
          <a:lstStyle/>
          <a:p>
            <a:r>
              <a:rPr lang="en-AU" dirty="0"/>
              <a:t>EDBUY and procurement audit</a:t>
            </a:r>
            <a:endParaRPr lang="en-AU" sz="16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Andrea Patrick</a:t>
            </a:r>
          </a:p>
          <a:p>
            <a:r>
              <a:rPr lang="en-AU" dirty="0"/>
              <a:t>Chief Procurement Officer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© NSW Department of Education | EdBuy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Page </a:t>
            </a:r>
            <a:fld id="{4A2A1DA9-8CAF-4BCA-B496-545B076AED2D}" type="slidenum">
              <a:rPr kumimoji="0" lang="en-AU" sz="933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9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/>
              <a:ea typeface="+mn-ea"/>
              <a:cs typeface="+mn-cs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9360363" y="6391082"/>
            <a:ext cx="2208245" cy="365125"/>
          </a:xfrm>
        </p:spPr>
        <p:txBody>
          <a:bodyPr/>
          <a:lstStyle/>
          <a:p>
            <a:fld id="{F776A20C-A397-46E0-93A2-33AF0BDEDE49}" type="datetime4">
              <a:rPr lang="en-AU" smtClean="0"/>
              <a:t>2 September 2019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56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600" b="1" dirty="0" err="1"/>
              <a:t>EdBuy</a:t>
            </a:r>
            <a:endParaRPr lang="en-AU" sz="2600" b="1" dirty="0"/>
          </a:p>
          <a:p>
            <a:pPr marL="457200" indent="-457200">
              <a:buFont typeface="+mj-lt"/>
              <a:buAutoNum type="arabicPeriod"/>
            </a:pPr>
            <a:r>
              <a:rPr lang="en-AU" sz="2600" dirty="0"/>
              <a:t>Project 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600" dirty="0"/>
              <a:t>Release 1 School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600" dirty="0"/>
              <a:t>Essential Information</a:t>
            </a:r>
          </a:p>
          <a:p>
            <a:endParaRPr lang="en-AU" sz="2600" dirty="0"/>
          </a:p>
          <a:p>
            <a:r>
              <a:rPr lang="en-AU" sz="2600" b="1" dirty="0"/>
              <a:t>Procurement Audit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600" dirty="0"/>
              <a:t>Mandated Contracts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600" dirty="0"/>
              <a:t>Training and Awareness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600" dirty="0"/>
              <a:t>Simplification of processes and information</a:t>
            </a:r>
            <a:endParaRPr lang="en-AU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© NSW Department of Education | EdBuy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9360363" y="6391082"/>
            <a:ext cx="2208245" cy="365125"/>
          </a:xfrm>
        </p:spPr>
        <p:txBody>
          <a:bodyPr/>
          <a:lstStyle/>
          <a:p>
            <a:fld id="{F776A20C-A397-46E0-93A2-33AF0BDEDE49}" type="datetime4">
              <a:rPr lang="en-AU" smtClean="0"/>
              <a:t>2 September 2019</a:t>
            </a:fld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E0A8F2-04EB-FE4F-B475-68D5327EC016}"/>
              </a:ext>
            </a:extLst>
          </p:cNvPr>
          <p:cNvSpPr txBox="1"/>
          <p:nvPr/>
        </p:nvSpPr>
        <p:spPr>
          <a:xfrm>
            <a:off x="8875643" y="12324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5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16211" y="1516284"/>
            <a:ext cx="3924810" cy="4941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indent="890588" defTabSz="1219170" hangingPunct="1"/>
            <a:r>
              <a:rPr lang="en-AU" sz="2400" kern="12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 lvl="2" indent="890588" defTabSz="1219170" hangingPunct="1"/>
            <a:endParaRPr lang="en-AU" sz="2400" kern="1200" dirty="0">
              <a:solidFill>
                <a:schemeClr val="tx2"/>
              </a:solidFill>
              <a:latin typeface="+mj-lt"/>
            </a:endParaRPr>
          </a:p>
          <a:p>
            <a:pPr lvl="2" indent="890588" defTabSz="1219170" hangingPunct="1"/>
            <a:endParaRPr lang="en-AU" sz="2400" kern="1200" dirty="0">
              <a:solidFill>
                <a:schemeClr val="tx2"/>
              </a:solidFill>
              <a:latin typeface="+mj-lt"/>
            </a:endParaRPr>
          </a:p>
          <a:p>
            <a:pPr marL="285750" lvl="2" indent="-285750" defTabSz="1219170" hangingPunct="1">
              <a:buFont typeface="Arial" panose="020B0604020202020204" pitchFamily="34" charset="0"/>
              <a:buChar char="•"/>
            </a:pPr>
            <a:r>
              <a:rPr lang="en-AU" sz="1700" kern="1200" dirty="0">
                <a:solidFill>
                  <a:srgbClr val="425968"/>
                </a:solidFill>
                <a:latin typeface="Montserrat"/>
              </a:rPr>
              <a:t>Monday 12 August, EdBuy went live to volunteer schools.  </a:t>
            </a:r>
          </a:p>
          <a:p>
            <a:pPr marL="285750" lvl="0" indent="-285750" defTabSz="1219170" hangingPunct="1">
              <a:buFont typeface="Arial" panose="020B0604020202020204" pitchFamily="34" charset="0"/>
              <a:buChar char="•"/>
            </a:pPr>
            <a:endParaRPr lang="en-AU" sz="1700" kern="1200" dirty="0">
              <a:solidFill>
                <a:srgbClr val="425968"/>
              </a:solidFill>
              <a:latin typeface="Montserrat"/>
            </a:endParaRPr>
          </a:p>
          <a:p>
            <a:pPr marL="285750" lvl="0" indent="-285750" defTabSz="1219170" hangingPunct="1">
              <a:buFont typeface="Arial" panose="020B0604020202020204" pitchFamily="34" charset="0"/>
              <a:buChar char="•"/>
            </a:pPr>
            <a:r>
              <a:rPr lang="en-AU" sz="1700" kern="1200" dirty="0">
                <a:solidFill>
                  <a:srgbClr val="425968"/>
                </a:solidFill>
                <a:latin typeface="Montserrat"/>
              </a:rPr>
              <a:t>These schools are successfully placing orders with 15 suppliers using both </a:t>
            </a:r>
            <a:r>
              <a:rPr lang="en-AU" sz="1700" b="1" kern="1200" dirty="0">
                <a:solidFill>
                  <a:srgbClr val="425968"/>
                </a:solidFill>
                <a:latin typeface="Montserrat"/>
              </a:rPr>
              <a:t>On Account</a:t>
            </a:r>
            <a:r>
              <a:rPr lang="en-AU" sz="1700" kern="1200" dirty="0">
                <a:solidFill>
                  <a:srgbClr val="425968"/>
                </a:solidFill>
                <a:latin typeface="Montserrat"/>
              </a:rPr>
              <a:t> and </a:t>
            </a:r>
            <a:r>
              <a:rPr lang="en-AU" sz="1700" b="1" kern="1200" dirty="0">
                <a:solidFill>
                  <a:srgbClr val="425968"/>
                </a:solidFill>
                <a:latin typeface="Montserrat"/>
              </a:rPr>
              <a:t>PCard</a:t>
            </a:r>
            <a:r>
              <a:rPr lang="en-AU" sz="1700" kern="1200" dirty="0">
                <a:solidFill>
                  <a:srgbClr val="425968"/>
                </a:solidFill>
                <a:latin typeface="Montserrat"/>
              </a:rPr>
              <a:t> payments.</a:t>
            </a:r>
          </a:p>
          <a:p>
            <a:pPr marL="285750" indent="-285750" defTabSz="1219170" hangingPunct="1">
              <a:buFont typeface="Arial" panose="020B0604020202020204" pitchFamily="34" charset="0"/>
              <a:buChar char="•"/>
            </a:pPr>
            <a:endParaRPr lang="en-AU" sz="1700" kern="1200" dirty="0">
              <a:solidFill>
                <a:schemeClr val="tx2"/>
              </a:solidFill>
            </a:endParaRPr>
          </a:p>
          <a:p>
            <a:pPr marL="285750" indent="-285750" defTabSz="1219170" hangingPunct="1">
              <a:buFont typeface="Arial" panose="020B0604020202020204" pitchFamily="34" charset="0"/>
              <a:buChar char="•"/>
            </a:pPr>
            <a:r>
              <a:rPr lang="en-AU" sz="1700" kern="1200" dirty="0">
                <a:solidFill>
                  <a:schemeClr val="tx2"/>
                </a:solidFill>
              </a:rPr>
              <a:t>Top Purchases:</a:t>
            </a:r>
          </a:p>
          <a:p>
            <a:pPr lvl="1" defTabSz="1219168">
              <a:buClr>
                <a:srgbClr val="425968"/>
              </a:buClr>
              <a:buSzPts val="800"/>
              <a:defRPr sz="800">
                <a:solidFill>
                  <a:srgbClr val="425968"/>
                </a:solidFill>
                <a:latin typeface="Montserrat Light"/>
                <a:ea typeface="Montserrat Light"/>
                <a:cs typeface="Montserrat Light"/>
              </a:defRPr>
            </a:pPr>
            <a:r>
              <a:rPr lang="en-AU" sz="1700" kern="1200" dirty="0">
                <a:solidFill>
                  <a:schemeClr val="tx2"/>
                </a:solidFill>
                <a:latin typeface="Montserrat Light"/>
              </a:rPr>
              <a:t>1. Paper</a:t>
            </a:r>
          </a:p>
          <a:p>
            <a:pPr lvl="1" defTabSz="1219168">
              <a:buClr>
                <a:srgbClr val="425968"/>
              </a:buClr>
              <a:buSzPts val="800"/>
              <a:defRPr sz="800">
                <a:solidFill>
                  <a:srgbClr val="425968"/>
                </a:solidFill>
                <a:latin typeface="Montserrat Light"/>
                <a:ea typeface="Montserrat Light"/>
                <a:cs typeface="Montserrat Light"/>
              </a:defRPr>
            </a:pPr>
            <a:r>
              <a:rPr lang="en-AU" sz="1700" kern="1200" dirty="0">
                <a:solidFill>
                  <a:schemeClr val="tx2"/>
                </a:solidFill>
                <a:latin typeface="Montserrat Light"/>
              </a:rPr>
              <a:t>2. Office Supplies</a:t>
            </a:r>
          </a:p>
          <a:p>
            <a:pPr lvl="1" defTabSz="1219168">
              <a:buClr>
                <a:srgbClr val="425968"/>
              </a:buClr>
              <a:buSzPts val="800"/>
              <a:defRPr sz="800">
                <a:solidFill>
                  <a:srgbClr val="425968"/>
                </a:solidFill>
                <a:latin typeface="Montserrat Light"/>
                <a:ea typeface="Montserrat Light"/>
                <a:cs typeface="Montserrat Light"/>
              </a:defRPr>
            </a:pPr>
            <a:r>
              <a:rPr lang="en-AU" sz="1700" kern="1200" dirty="0">
                <a:solidFill>
                  <a:schemeClr val="tx2"/>
                </a:solidFill>
                <a:latin typeface="Montserrat Light"/>
              </a:rPr>
              <a:t>3. Teaching Aids</a:t>
            </a:r>
          </a:p>
          <a:p>
            <a:pPr marL="457200" lvl="0" indent="-457200" defTabSz="1219168">
              <a:buClr>
                <a:srgbClr val="425968"/>
              </a:buClr>
              <a:buSzPts val="800"/>
              <a:buFont typeface="+mj-lt"/>
              <a:buAutoNum type="arabicPeriod"/>
              <a:defRPr sz="800">
                <a:solidFill>
                  <a:srgbClr val="425968"/>
                </a:solidFill>
                <a:latin typeface="Montserrat Light"/>
                <a:ea typeface="Montserrat Light"/>
                <a:cs typeface="Montserrat Light"/>
              </a:defRPr>
            </a:pPr>
            <a:endParaRPr lang="en-AU" sz="2000" kern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527381" y="1600201"/>
            <a:ext cx="7551747" cy="4709119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Our new online catalogue “EdBuy” is due to go live to all schools on Monday 26 August 2019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EdBuy replaces the orange and purple catalogues </a:t>
            </a:r>
          </a:p>
          <a:p>
            <a:pPr>
              <a:spcBef>
                <a:spcPts val="0"/>
              </a:spcBef>
            </a:pPr>
            <a:endParaRPr lang="en-AU" sz="1600" b="1" dirty="0"/>
          </a:p>
          <a:p>
            <a:pPr>
              <a:spcBef>
                <a:spcPts val="0"/>
              </a:spcBef>
            </a:pPr>
            <a:r>
              <a:rPr lang="en-AU" sz="1600" b="1" dirty="0"/>
              <a:t>Continual School Involvement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Since the inception of the project in 2018, we have actively worked with schools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Throughout vendor selection, configuration and system testing, school users have provided input and feedback that helped to ensure EdBuy provides a simple and intuitive purchasing experience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Feedback and workshops will continue post go live</a:t>
            </a:r>
          </a:p>
          <a:p>
            <a:pPr>
              <a:spcBef>
                <a:spcPts val="0"/>
              </a:spcBef>
            </a:pPr>
            <a:endParaRPr lang="en-AU" sz="1600" b="1" dirty="0"/>
          </a:p>
          <a:p>
            <a:pPr>
              <a:spcBef>
                <a:spcPts val="0"/>
              </a:spcBef>
            </a:pPr>
            <a:r>
              <a:rPr lang="en-AU" sz="1600" b="1" dirty="0"/>
              <a:t>Training is Underway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We have a team dedicated to training you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600" dirty="0"/>
              <a:t>At 20 August, over 3,000 school administration staff across 1,657 schools (75% of all schools) are participating in EdBuy training.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A20C-A397-46E0-93A2-33AF0BDEDE49}" type="datetime4">
              <a:rPr lang="en-AU" smtClean="0"/>
              <a:t>2 September 2019</a:t>
            </a:fld>
            <a:endParaRPr lang="en-AU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© NSW Department of Education | EdBuy Update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Introducing - EdBUY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6211" y="1516285"/>
            <a:ext cx="1070280" cy="107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6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5601285" y="4381507"/>
            <a:ext cx="3503638" cy="455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59693" y="3533108"/>
            <a:ext cx="947858" cy="7269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1418" y="2712352"/>
            <a:ext cx="1093105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840" y="2059140"/>
            <a:ext cx="3574061" cy="10839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Release 1 School Feedback</a:t>
            </a:r>
          </a:p>
        </p:txBody>
      </p:sp>
      <p:sp>
        <p:nvSpPr>
          <p:cNvPr id="35" name="Slide Number Placeholder 3"/>
          <p:cNvSpPr txBox="1">
            <a:spLocks/>
          </p:cNvSpPr>
          <p:nvPr/>
        </p:nvSpPr>
        <p:spPr>
          <a:xfrm>
            <a:off x="4618335" y="6458267"/>
            <a:ext cx="2844800" cy="365125"/>
          </a:xfrm>
          <a:prstGeom prst="rect">
            <a:avLst/>
          </a:prstGeom>
        </p:spPr>
        <p:txBody>
          <a:bodyPr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33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r>
              <a:rPr lang="en-AU"/>
              <a:t>Page </a:t>
            </a:r>
            <a:fld id="{4A2A1DA9-8CAF-4BCA-B496-545B076AED2D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37" name="Footer Placeholder 3"/>
          <p:cNvSpPr txBox="1">
            <a:spLocks/>
          </p:cNvSpPr>
          <p:nvPr/>
        </p:nvSpPr>
        <p:spPr>
          <a:xfrm>
            <a:off x="527380" y="6458268"/>
            <a:ext cx="3648407" cy="365125"/>
          </a:xfrm>
          <a:prstGeom prst="rect">
            <a:avLst/>
          </a:prstGeom>
        </p:spPr>
        <p:txBody>
          <a:bodyPr lIns="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33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r>
              <a:rPr lang="en-AU" dirty="0"/>
              <a:t>© NSW Department of Education | EdBuy Update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9360363" y="6391082"/>
            <a:ext cx="2208245" cy="365125"/>
          </a:xfrm>
        </p:spPr>
        <p:txBody>
          <a:bodyPr/>
          <a:lstStyle/>
          <a:p>
            <a:fld id="{F776A20C-A397-46E0-93A2-33AF0BDEDE49}" type="datetime4">
              <a:rPr lang="en-AU" smtClean="0"/>
              <a:t>2 September 2019</a:t>
            </a:fld>
            <a:endParaRPr lang="en-AU" dirty="0"/>
          </a:p>
        </p:txBody>
      </p:sp>
      <p:sp>
        <p:nvSpPr>
          <p:cNvPr id="33" name="Content Placeholder 1"/>
          <p:cNvSpPr txBox="1">
            <a:spLocks/>
          </p:cNvSpPr>
          <p:nvPr/>
        </p:nvSpPr>
        <p:spPr>
          <a:xfrm>
            <a:off x="2727713" y="1351011"/>
            <a:ext cx="2811198" cy="513010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1219170" rtl="0" eaLnBrk="1" latinLnBrk="0" hangingPunct="1">
              <a:spcBef>
                <a:spcPts val="1600"/>
              </a:spcBef>
              <a:buFont typeface="Arial" panose="020B0604020202020204" pitchFamily="34" charset="0"/>
              <a:buNone/>
              <a:defRPr sz="1467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ts val="800"/>
              </a:spcBef>
              <a:buFont typeface="Arial" panose="020B0604020202020204" pitchFamily="34" charset="0"/>
              <a:buNone/>
              <a:defRPr sz="1333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41294" indent="-241294" algn="l" defTabSz="1219170" rtl="0" eaLnBrk="1" latinLnBrk="0" hangingPunct="1">
              <a:spcBef>
                <a:spcPts val="800"/>
              </a:spcBef>
              <a:buFont typeface="Wingdings" panose="05000000000000000000" pitchFamily="2" charset="2"/>
              <a:buChar char="§"/>
              <a:defRPr sz="1333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76239" indent="-234945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7533" indent="-241294" algn="l" defTabSz="121917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800" dirty="0">
                <a:solidFill>
                  <a:schemeClr val="accent1"/>
                </a:solidFill>
                <a:latin typeface="+mn-lt"/>
              </a:rPr>
              <a:t>Overall Impression</a:t>
            </a:r>
            <a:endParaRPr lang="en-AU" sz="2400" dirty="0">
              <a:solidFill>
                <a:schemeClr val="accent1"/>
              </a:solidFill>
            </a:endParaRPr>
          </a:p>
          <a:p>
            <a:pPr marL="527044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291974" y="1351011"/>
            <a:ext cx="2373365" cy="513010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AU" sz="1800" dirty="0">
                <a:latin typeface="+mn-lt"/>
              </a:rPr>
              <a:t>Schools Surveyed</a:t>
            </a:r>
          </a:p>
          <a:p>
            <a:pPr algn="ctr">
              <a:spcBef>
                <a:spcPts val="0"/>
              </a:spcBef>
            </a:pPr>
            <a:r>
              <a:rPr lang="en-AU" sz="1200" i="1" dirty="0">
                <a:latin typeface="+mn-lt"/>
              </a:rPr>
              <a:t>(by 16 August)</a:t>
            </a:r>
            <a:endParaRPr lang="en-AU" sz="1600" i="1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071" y="1911746"/>
            <a:ext cx="994063" cy="9781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7134" y="2662095"/>
            <a:ext cx="1177323" cy="119712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98" y="5322739"/>
            <a:ext cx="976885" cy="102156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153" y="3584317"/>
            <a:ext cx="1063160" cy="110091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2815" y="4354938"/>
            <a:ext cx="1103885" cy="110108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275384" y="4993671"/>
            <a:ext cx="6665637" cy="15197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chemeClr val="bg1"/>
                </a:solidFill>
              </a:rPr>
              <a:t>What we are doing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solidFill>
                  <a:schemeClr val="bg1"/>
                </a:solidFill>
              </a:rPr>
              <a:t>EdBuy training and communications materials are being updated based on feedback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solidFill>
                  <a:schemeClr val="bg1"/>
                </a:solidFill>
              </a:rPr>
              <a:t>The project team is refining the Frequently Asked Questions.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solidFill>
                  <a:schemeClr val="bg1"/>
                </a:solidFill>
              </a:rPr>
              <a:t>Additional training sessions have been scheduled</a:t>
            </a:r>
          </a:p>
        </p:txBody>
      </p:sp>
      <p:sp>
        <p:nvSpPr>
          <p:cNvPr id="48" name="Rectangular Callout 15"/>
          <p:cNvSpPr/>
          <p:nvPr/>
        </p:nvSpPr>
        <p:spPr>
          <a:xfrm>
            <a:off x="5275385" y="4152149"/>
            <a:ext cx="6721230" cy="7310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>
                <a:solidFill>
                  <a:schemeClr val="tx1"/>
                </a:solidFill>
              </a:rPr>
              <a:t>4. Viewing Purchase Orders and Invoices in EdBuy. </a:t>
            </a:r>
          </a:p>
          <a:p>
            <a:r>
              <a:rPr lang="en-AU" sz="1600" b="1" i="1" dirty="0">
                <a:solidFill>
                  <a:schemeClr val="tx1"/>
                </a:solidFill>
              </a:rPr>
              <a:t>Available in the EdBuy View Order Report. EdBuy information is also shared so that it is visible in SAP at the approve to pay stage.</a:t>
            </a:r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5564040" y="1351011"/>
            <a:ext cx="6004568" cy="508152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1219170" rtl="0" eaLnBrk="1" latinLnBrk="0" hangingPunct="1">
              <a:spcBef>
                <a:spcPts val="1600"/>
              </a:spcBef>
              <a:buFont typeface="Arial" panose="020B0604020202020204" pitchFamily="34" charset="0"/>
              <a:buNone/>
              <a:defRPr sz="1467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1219170" rtl="0" eaLnBrk="1" latinLnBrk="0" hangingPunct="1">
              <a:spcBef>
                <a:spcPts val="800"/>
              </a:spcBef>
              <a:buFont typeface="Arial" panose="020B0604020202020204" pitchFamily="34" charset="0"/>
              <a:buNone/>
              <a:defRPr sz="1333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41294" indent="-241294" algn="l" defTabSz="1219170" rtl="0" eaLnBrk="1" latinLnBrk="0" hangingPunct="1">
              <a:spcBef>
                <a:spcPts val="800"/>
              </a:spcBef>
              <a:buFont typeface="Wingdings" panose="05000000000000000000" pitchFamily="2" charset="2"/>
              <a:buChar char="§"/>
              <a:defRPr sz="1333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76239" indent="-234945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7533" indent="-241294" algn="l" defTabSz="121917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Questions – wanted to know more about…</a:t>
            </a:r>
            <a:endParaRPr lang="en-A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618575" y="1431580"/>
            <a:ext cx="0" cy="516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03631" y="1445206"/>
            <a:ext cx="0" cy="516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713393" y="1773352"/>
            <a:ext cx="2360063" cy="4755997"/>
            <a:chOff x="2713393" y="1773353"/>
            <a:chExt cx="2357143" cy="2491124"/>
          </a:xfrm>
        </p:grpSpPr>
        <p:sp>
          <p:nvSpPr>
            <p:cNvPr id="56" name="Rectangular Callout 55"/>
            <p:cNvSpPr/>
            <p:nvPr/>
          </p:nvSpPr>
          <p:spPr>
            <a:xfrm>
              <a:off x="2713393" y="1773353"/>
              <a:ext cx="2357143" cy="689199"/>
            </a:xfrm>
            <a:prstGeom prst="wedgeRectCallout">
              <a:avLst>
                <a:gd name="adj1" fmla="val 35632"/>
                <a:gd name="adj2" fmla="val 6512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>
                  <a:solidFill>
                    <a:schemeClr val="tx1"/>
                  </a:solidFill>
                </a:rPr>
                <a:t>System was </a:t>
              </a:r>
              <a:r>
                <a:rPr lang="en-AU" sz="1600" b="1" dirty="0">
                  <a:solidFill>
                    <a:schemeClr val="tx1"/>
                  </a:solidFill>
                </a:rPr>
                <a:t>easy to use</a:t>
              </a:r>
              <a:r>
                <a:rPr lang="en-AU" sz="1600" dirty="0">
                  <a:solidFill>
                    <a:schemeClr val="tx1"/>
                  </a:solidFill>
                </a:rPr>
                <a:t>. EdBuy was simple to access and record details during buying.</a:t>
              </a:r>
            </a:p>
          </p:txBody>
        </p:sp>
        <p:sp>
          <p:nvSpPr>
            <p:cNvPr id="58" name="Rectangular Callout 57"/>
            <p:cNvSpPr/>
            <p:nvPr/>
          </p:nvSpPr>
          <p:spPr>
            <a:xfrm>
              <a:off x="2713393" y="3389741"/>
              <a:ext cx="2357143" cy="874736"/>
            </a:xfrm>
            <a:prstGeom prst="wedgeRectCallout">
              <a:avLst>
                <a:gd name="adj1" fmla="val 33291"/>
                <a:gd name="adj2" fmla="val 57707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</a:rPr>
                <a:t>There are no suggested areas of improvement at this stage but I have questions on different processes and functionalities in EdBuy.  </a:t>
              </a:r>
            </a:p>
          </p:txBody>
        </p:sp>
        <p:sp>
          <p:nvSpPr>
            <p:cNvPr id="65" name="Rectangular Callout 64"/>
            <p:cNvSpPr/>
            <p:nvPr/>
          </p:nvSpPr>
          <p:spPr>
            <a:xfrm>
              <a:off x="2713393" y="2584599"/>
              <a:ext cx="2357143" cy="688294"/>
            </a:xfrm>
            <a:prstGeom prst="wedgeRectCallout">
              <a:avLst>
                <a:gd name="adj1" fmla="val -35152"/>
                <a:gd name="adj2" fmla="val 60041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>
                  <a:solidFill>
                    <a:schemeClr val="tx1"/>
                  </a:solidFill>
                </a:rPr>
                <a:t>Overall a </a:t>
              </a:r>
              <a:r>
                <a:rPr lang="en-AU" sz="1600" b="1" dirty="0">
                  <a:solidFill>
                    <a:schemeClr val="tx1"/>
                  </a:solidFill>
                </a:rPr>
                <a:t>great system</a:t>
              </a:r>
              <a:r>
                <a:rPr lang="en-AU" sz="1600" dirty="0">
                  <a:solidFill>
                    <a:schemeClr val="tx1"/>
                  </a:solidFill>
                </a:rPr>
                <a:t>. Completed Pcard as well as On-account purchases. </a:t>
              </a:r>
            </a:p>
          </p:txBody>
        </p:sp>
      </p:grpSp>
      <p:sp>
        <p:nvSpPr>
          <p:cNvPr id="67" name="Rectangular Callout 17"/>
          <p:cNvSpPr/>
          <p:nvPr/>
        </p:nvSpPr>
        <p:spPr>
          <a:xfrm>
            <a:off x="5275385" y="1762767"/>
            <a:ext cx="6721230" cy="60358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>
                <a:solidFill>
                  <a:schemeClr val="tx1"/>
                </a:solidFill>
              </a:rPr>
              <a:t>1. How SAMs working across multiple schools use EdBuy. </a:t>
            </a:r>
          </a:p>
          <a:p>
            <a:r>
              <a:rPr lang="en-AU" sz="1600" b="1" i="1" dirty="0">
                <a:solidFill>
                  <a:schemeClr val="tx1"/>
                </a:solidFill>
              </a:rPr>
              <a:t>Users can select the school they are ordering for during checkout.</a:t>
            </a:r>
          </a:p>
        </p:txBody>
      </p:sp>
      <p:sp>
        <p:nvSpPr>
          <p:cNvPr id="68" name="Rectangular Callout 25"/>
          <p:cNvSpPr/>
          <p:nvPr/>
        </p:nvSpPr>
        <p:spPr>
          <a:xfrm>
            <a:off x="5275385" y="3305467"/>
            <a:ext cx="6721230" cy="736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>
                <a:solidFill>
                  <a:schemeClr val="tx1"/>
                </a:solidFill>
              </a:rPr>
              <a:t>3. Approvals in EdBuy.</a:t>
            </a:r>
          </a:p>
          <a:p>
            <a:r>
              <a:rPr lang="en-AU" sz="1600" b="1" i="1" dirty="0">
                <a:solidFill>
                  <a:schemeClr val="tx1"/>
                </a:solidFill>
              </a:rPr>
              <a:t>Approvals occur in EdBuy based on delegations in SAP. Approvers are reminded via email.</a:t>
            </a:r>
          </a:p>
        </p:txBody>
      </p:sp>
      <p:sp>
        <p:nvSpPr>
          <p:cNvPr id="69" name="Rectangular Callout 32"/>
          <p:cNvSpPr/>
          <p:nvPr/>
        </p:nvSpPr>
        <p:spPr>
          <a:xfrm>
            <a:off x="5275385" y="2484113"/>
            <a:ext cx="6721230" cy="72140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>
                <a:solidFill>
                  <a:schemeClr val="tx1"/>
                </a:solidFill>
              </a:rPr>
              <a:t>2. How teachers buy in EdBuy. </a:t>
            </a:r>
          </a:p>
          <a:p>
            <a:r>
              <a:rPr lang="en-AU" sz="1600" b="1" dirty="0">
                <a:solidFill>
                  <a:schemeClr val="tx1"/>
                </a:solidFill>
              </a:rPr>
              <a:t>Teachers can search and create a shopping cart, and reassign to school administration staff.</a:t>
            </a:r>
            <a:endParaRPr lang="en-A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1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527381" y="2258503"/>
            <a:ext cx="11041227" cy="4050817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AU" sz="1800" b="1" dirty="0"/>
              <a:t>Transitioning from the purple catalogue to EdBuy</a:t>
            </a:r>
            <a:r>
              <a:rPr lang="en-AU" sz="1800" dirty="0"/>
              <a:t> 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/>
              <a:t>The EdBuy icon will be available on the Department staff portal 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/>
              <a:t>For those still to be trained in EdBuy, you can still use the SAP ‘purple’ catalogue while training is being completed 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/>
              <a:t>The SAP ‘purple’ catalogue will be available until COB Monday 9 September 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/>
              <a:t>You must not raise orders in both EdBuy and SAP catalogues – this will duplicate your catalogue order</a:t>
            </a:r>
          </a:p>
          <a:p>
            <a:pPr fontAlgn="base">
              <a:spcBef>
                <a:spcPts val="0"/>
              </a:spcBef>
            </a:pPr>
            <a:endParaRPr lang="en-AU" sz="1800" b="1" dirty="0"/>
          </a:p>
          <a:p>
            <a:pPr fontAlgn="base">
              <a:spcBef>
                <a:spcPts val="0"/>
              </a:spcBef>
            </a:pPr>
            <a:r>
              <a:rPr lang="en-AU" sz="1800" b="1" dirty="0"/>
              <a:t>Ongoing EdBuy training 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/>
              <a:t> EdBuy webinar training is scheduled on </a:t>
            </a:r>
            <a:r>
              <a:rPr lang="en-AU" sz="1800" dirty="0" err="1"/>
              <a:t>MyPL</a:t>
            </a:r>
            <a:r>
              <a:rPr lang="en-AU" sz="1800" dirty="0"/>
              <a:t>. 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/>
              <a:t>If you haven’t already enrolled in EdBuy training, please do!</a:t>
            </a:r>
          </a:p>
          <a:p>
            <a:pPr fontAlgn="base">
              <a:spcBef>
                <a:spcPts val="0"/>
              </a:spcBef>
            </a:pPr>
            <a:endParaRPr lang="en-AU" sz="1800" b="1" dirty="0"/>
          </a:p>
          <a:p>
            <a:pPr fontAlgn="base">
              <a:spcBef>
                <a:spcPts val="0"/>
              </a:spcBef>
            </a:pPr>
            <a:r>
              <a:rPr lang="en-AU" sz="1800" b="1" dirty="0"/>
              <a:t>Any questions? </a:t>
            </a:r>
          </a:p>
          <a:p>
            <a:pPr marL="285750" indent="-28575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 err="1"/>
              <a:t>EdBuy</a:t>
            </a:r>
            <a:r>
              <a:rPr lang="en-AU" sz="1800" dirty="0"/>
              <a:t> Intranet may help you or email us at edbuyproject@det.nsw.edu.au. </a:t>
            </a:r>
          </a:p>
          <a:p>
            <a:pPr fontAlgn="base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A20C-A397-46E0-93A2-33AF0BDEDE49}" type="datetime4">
              <a:rPr lang="en-AU" smtClean="0"/>
              <a:t>2 September 2019</a:t>
            </a:fld>
            <a:endParaRPr lang="en-AU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© NSW Department of Education | EdBuy Update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EdBuy go live: essential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27380" y="1427506"/>
            <a:ext cx="11041227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AU" sz="2400" b="1" dirty="0">
                <a:solidFill>
                  <a:schemeClr val="bg1"/>
                </a:solidFill>
              </a:rPr>
              <a:t>Monday 26 August 2019 - </a:t>
            </a:r>
            <a:r>
              <a:rPr lang="en-AU" sz="2400" b="1" u="sng" dirty="0">
                <a:solidFill>
                  <a:schemeClr val="bg1"/>
                </a:solidFill>
              </a:rPr>
              <a:t>EdBuy</a:t>
            </a:r>
            <a:r>
              <a:rPr lang="en-AU" sz="2400" b="1" dirty="0">
                <a:solidFill>
                  <a:schemeClr val="bg1"/>
                </a:solidFill>
              </a:rPr>
              <a:t> is available to all schools!</a:t>
            </a:r>
          </a:p>
        </p:txBody>
      </p:sp>
    </p:spTree>
    <p:extLst>
      <p:ext uri="{BB962C8B-B14F-4D97-AF65-F5344CB8AC3E}">
        <p14:creationId xmlns:p14="http://schemas.microsoft.com/office/powerpoint/2010/main" val="274611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Governance, risk management and compliance – internal audit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Mandated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Why have mandated contracts?</a:t>
            </a:r>
          </a:p>
          <a:p>
            <a:pPr marL="527044" lvl="2" indent="-285750">
              <a:buFont typeface="Arial" panose="020B0604020202020204" pitchFamily="34" charset="0"/>
              <a:buChar char="•"/>
            </a:pPr>
            <a:r>
              <a:rPr lang="en-AU" dirty="0"/>
              <a:t>to manage or mitigate risk</a:t>
            </a:r>
          </a:p>
          <a:p>
            <a:pPr marL="527044" lvl="2" indent="-285750">
              <a:buFont typeface="Arial" panose="020B0604020202020204" pitchFamily="34" charset="0"/>
              <a:buChar char="•"/>
            </a:pPr>
            <a:r>
              <a:rPr lang="en-AU" dirty="0"/>
              <a:t>to protect the security of the department’s ICT systems</a:t>
            </a:r>
          </a:p>
          <a:p>
            <a:pPr marL="527044" lvl="2" indent="-285750">
              <a:buFont typeface="Arial" panose="020B0604020202020204" pitchFamily="34" charset="0"/>
              <a:buChar char="•"/>
            </a:pPr>
            <a:r>
              <a:rPr lang="en-AU" dirty="0"/>
              <a:t>to maintain safety standards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Link to mandated contracts available within </a:t>
            </a:r>
            <a:r>
              <a:rPr lang="en-AU" dirty="0" err="1"/>
              <a:t>EdBuy</a:t>
            </a: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Yammer Group – Procurement Matters links to mandated contracts</a:t>
            </a:r>
          </a:p>
          <a:p>
            <a:r>
              <a:rPr lang="en-AU" b="1" dirty="0"/>
              <a:t>Training and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Informal – should there be mandated training?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What would work best for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/>
              <a:t>Time poor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lvl="2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/>
              <a:t>Page </a:t>
            </a:r>
            <a:fld id="{4A2A1DA9-8CAF-4BCA-B496-545B076AED2D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21547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24810&quot;&gt;&lt;object type=&quot;3&quot; unique_id=&quot;24811&quot;&gt;&lt;property id=&quot;20148&quot; value=&quot;5&quot;/&gt;&lt;property id=&quot;20300&quot; value=&quot;Slide 1 - &amp;quot;EDBUY Uat commencement plan 03 june 2019&amp;quot;&quot;/&gt;&lt;property id=&quot;20307&quot; value=&quot;267&quot;/&gt;&lt;/object&gt;&lt;object type=&quot;3&quot; unique_id=&quot;24812&quot;&gt;&lt;property id=&quot;20148&quot; value=&quot;5&quot;/&gt;&lt;property id=&quot;20300&quot; value=&quot;Slide 2 - &amp;quot;EDBUY SYSTEM TESTING timeframes &amp;quot;&quot;/&gt;&lt;property id=&quot;20307&quot; value=&quot;315&quot;/&gt;&lt;/object&gt;&lt;object type=&quot;3&quot; unique_id=&quot;24813&quot;&gt;&lt;property id=&quot;20148&quot; value=&quot;5&quot;/&gt;&lt;property id=&quot;20300&quot; value=&quot;Slide 3 - &amp;quot;UAT participants: both corporate and SCHOOL representatives&amp;quot;&quot;/&gt;&lt;property id=&quot;20307&quot; value=&quot;317&quot;/&gt;&lt;/object&gt;&lt;object type=&quot;3&quot; unique_id=&quot;24814&quot;&gt;&lt;property id=&quot;20148&quot; value=&quot;5&quot;/&gt;&lt;property id=&quot;20300&quot; value=&quot;Slide 4 - &amp;quot;Proposed UAT USER GROUPS&amp;quot;&quot;/&gt;&lt;property id=&quot;20307&quot; value=&quot;316&quot;/&gt;&lt;/object&gt;&lt;object type=&quot;3&quot; unique_id=&quot;24815&quot;&gt;&lt;property id=&quot;20148&quot; value=&quot;5&quot;/&gt;&lt;property id=&quot;20300&quot; value=&quot;Slide 5 - &amp;quot;Testing scope by group&amp;quot;&quot;/&gt;&lt;property id=&quot;20307&quot; value=&quot;318&quot;/&gt;&lt;/object&gt;&lt;object type=&quot;3&quot; unique_id=&quot;24816&quot;&gt;&lt;property id=&quot;20148&quot; value=&quot;5&quot;/&gt;&lt;property id=&quot;20300&quot; value=&quot;Slide 6 - &amp;quot;3 week uat summary plan&amp;quot;&quot;/&gt;&lt;property id=&quot;20307&quot; value=&quot;319&quot;/&gt;&lt;/object&gt;&lt;/object&gt;&lt;object type=&quot;8&quot; unique_id=&quot;248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4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FF00FF"/>
      </a:folHlink>
    </a:clrScheme>
    <a:fontScheme name="4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4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 Light"/>
            <a:ea typeface="Montserrat Light"/>
            <a:cs typeface="Montserrat Light"/>
            <a:sym typeface="Montserra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 Light"/>
            <a:ea typeface="Montserrat Light"/>
            <a:cs typeface="Montserrat Light"/>
            <a:sym typeface="Montserrat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6BD05677C8E48BF2E077E76C634BD" ma:contentTypeVersion="11" ma:contentTypeDescription="Create a new document." ma:contentTypeScope="" ma:versionID="ae999c8c0955e4ae3a130801224c3705">
  <xsd:schema xmlns:xsd="http://www.w3.org/2001/XMLSchema" xmlns:xs="http://www.w3.org/2001/XMLSchema" xmlns:p="http://schemas.microsoft.com/office/2006/metadata/properties" xmlns:ns3="92791b86-c8b0-441b-8772-4ce308083e6a" xmlns:ns4="cc657fa4-1e65-4cda-a2ee-1f8f833c8c6f" targetNamespace="http://schemas.microsoft.com/office/2006/metadata/properties" ma:root="true" ma:fieldsID="c13b01d6cb705d2e6ceed68e774cd69d" ns3:_="" ns4:_="">
    <xsd:import namespace="92791b86-c8b0-441b-8772-4ce308083e6a"/>
    <xsd:import namespace="cc657fa4-1e65-4cda-a2ee-1f8f833c8c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91b86-c8b0-441b-8772-4ce308083e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57fa4-1e65-4cda-a2ee-1f8f833c8c6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8667DA-E7CE-4D65-B30D-6A82F298D9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91b86-c8b0-441b-8772-4ce308083e6a"/>
    <ds:schemaRef ds:uri="cc657fa4-1e65-4cda-a2ee-1f8f833c8c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F6E9D-0297-4130-AC5D-361AFE60F69F}">
  <ds:schemaRefs>
    <ds:schemaRef ds:uri="http://schemas.microsoft.com/office/2006/documentManagement/types"/>
    <ds:schemaRef ds:uri="http://schemas.microsoft.com/office/infopath/2007/PartnerControls"/>
    <ds:schemaRef ds:uri="92791b86-c8b0-441b-8772-4ce308083e6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c657fa4-1e65-4cda-a2ee-1f8f833c8c6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609AB84-D16C-44DE-92DB-A3410544D7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30820</TotalTime>
  <Words>498</Words>
  <Application>Microsoft Office PowerPoint</Application>
  <PresentationFormat>Widescreen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Courier New</vt:lpstr>
      <vt:lpstr>Helvetica</vt:lpstr>
      <vt:lpstr>Montserrat</vt:lpstr>
      <vt:lpstr>Montserrat Light</vt:lpstr>
      <vt:lpstr>Open Sans</vt:lpstr>
      <vt:lpstr>Wingdings</vt:lpstr>
      <vt:lpstr>1_Office Theme</vt:lpstr>
      <vt:lpstr>3_Office Theme</vt:lpstr>
      <vt:lpstr>2_Office Theme</vt:lpstr>
      <vt:lpstr>EDBUY and procurement audit</vt:lpstr>
      <vt:lpstr>agenda</vt:lpstr>
      <vt:lpstr>Introducing - EdBUY</vt:lpstr>
      <vt:lpstr>Release 1 School Feedback</vt:lpstr>
      <vt:lpstr>EdBuy go live: essential information</vt:lpstr>
      <vt:lpstr>Governance, risk management and compliance – internal audit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STREAM WEEKLY STATUS REPORT</dc:title>
  <dc:creator>rmansharamani@deloitte.com.au</dc:creator>
  <cp:lastModifiedBy>Christina Argyri</cp:lastModifiedBy>
  <cp:revision>1544</cp:revision>
  <cp:lastPrinted>2019-06-13T04:50:11Z</cp:lastPrinted>
  <dcterms:modified xsi:type="dcterms:W3CDTF">2019-09-01T22:15:03Z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0x0101005C76BD05677C8E48BF2E077E76C634BD</vt:lpwstr>
  </property>
</Properties>
</file>